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3" r:id="rId4"/>
    <p:sldId id="271" r:id="rId5"/>
    <p:sldId id="265" r:id="rId6"/>
    <p:sldId id="266" r:id="rId7"/>
    <p:sldId id="268" r:id="rId8"/>
    <p:sldId id="270" r:id="rId9"/>
    <p:sldId id="257" r:id="rId10"/>
    <p:sldId id="286" r:id="rId11"/>
    <p:sldId id="269" r:id="rId12"/>
    <p:sldId id="272" r:id="rId13"/>
    <p:sldId id="282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8ACCE2-5F97-4F08-9FE2-A10ECCFA6D0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46350A-39EB-4BE0-B83D-3A8070D08E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waiting 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Mary in 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3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FAD1-F626-4AD8-A8D8-9D7F9DA4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  <a:t>Crucifixion and Last Judgment</a:t>
            </a:r>
            <a:r>
              <a:rPr lang="en-US" sz="20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  <a:t> diptych</a:t>
            </a:r>
            <a:br>
              <a:rPr lang="en-US" sz="20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</a:br>
            <a:r>
              <a:rPr lang="en-US" sz="20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  <a:t>Jan Van Eyck c1430</a:t>
            </a:r>
            <a:br>
              <a:rPr lang="en-US" sz="20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</a:br>
            <a:r>
              <a:rPr lang="en-US" sz="20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</a:rPr>
              <a:t>Metropolitan Museum of Art, New York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5D796-05E6-4F7D-89BA-A32F9F091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32" y="1600200"/>
            <a:ext cx="3910735" cy="4708525"/>
          </a:xfrm>
        </p:spPr>
      </p:pic>
    </p:spTree>
    <p:extLst>
      <p:ext uri="{BB962C8B-B14F-4D97-AF65-F5344CB8AC3E}">
        <p14:creationId xmlns:p14="http://schemas.microsoft.com/office/powerpoint/2010/main" val="344817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Pieta</a:t>
            </a:r>
            <a:br>
              <a:rPr lang="en-US" sz="2000" dirty="0"/>
            </a:br>
            <a:r>
              <a:rPr lang="en-US" sz="2000" dirty="0"/>
              <a:t>Michelangelo 1498-1499</a:t>
            </a:r>
            <a:br>
              <a:rPr lang="en-US" sz="2000" dirty="0"/>
            </a:br>
            <a:r>
              <a:rPr lang="en-US" sz="2000" dirty="0"/>
              <a:t>St. Peter’s Basilica, Vatican City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316288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Pieta</a:t>
            </a:r>
            <a:br>
              <a:rPr lang="en-US" sz="2000" dirty="0"/>
            </a:br>
            <a:r>
              <a:rPr lang="en-US" sz="2000" dirty="0"/>
              <a:t>Made in Rhine Valley, Germany 1375-1400</a:t>
            </a:r>
            <a:br>
              <a:rPr lang="en-US" sz="2000" dirty="0"/>
            </a:br>
            <a:r>
              <a:rPr lang="en-US" sz="2000" dirty="0"/>
              <a:t>The Cloisters, Metropolitan Museum of 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3581400" cy="5097124"/>
          </a:xfrm>
        </p:spPr>
      </p:pic>
    </p:spTree>
    <p:extLst>
      <p:ext uri="{BB962C8B-B14F-4D97-AF65-F5344CB8AC3E}">
        <p14:creationId xmlns:p14="http://schemas.microsoft.com/office/powerpoint/2010/main" val="56473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Pentecost </a:t>
            </a:r>
            <a:br>
              <a:rPr lang="it-IT" sz="2000" dirty="0"/>
            </a:br>
            <a:r>
              <a:rPr lang="it-IT" sz="2000" dirty="0"/>
              <a:t>Duccio di Buoninsegna, 1308</a:t>
            </a:r>
            <a:br>
              <a:rPr lang="it-IT" sz="2000" dirty="0"/>
            </a:br>
            <a:r>
              <a:rPr lang="it-IT" sz="2000" dirty="0"/>
              <a:t>Museo dell'Opera del Duomo, Siena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55" y="1600200"/>
            <a:ext cx="5348090" cy="4708525"/>
          </a:xfrm>
        </p:spPr>
      </p:pic>
    </p:spTree>
    <p:extLst>
      <p:ext uri="{BB962C8B-B14F-4D97-AF65-F5344CB8AC3E}">
        <p14:creationId xmlns:p14="http://schemas.microsoft.com/office/powerpoint/2010/main" val="334761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Our Lady of Guadalupe</a:t>
            </a:r>
            <a:br>
              <a:rPr lang="en-US" sz="2000" dirty="0"/>
            </a:br>
            <a:r>
              <a:rPr lang="en-US" sz="2000" dirty="0"/>
              <a:t>Original Vision Seen 1531</a:t>
            </a:r>
            <a:br>
              <a:rPr lang="en-US" sz="2000" dirty="0"/>
            </a:br>
            <a:r>
              <a:rPr lang="en-US" sz="2000" dirty="0"/>
              <a:t>Minor Basilica of Our Lady of Guadalupe, Mexico 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93" y="1676401"/>
            <a:ext cx="3063907" cy="4768554"/>
          </a:xfrm>
        </p:spPr>
      </p:pic>
    </p:spTree>
    <p:extLst>
      <p:ext uri="{BB962C8B-B14F-4D97-AF65-F5344CB8AC3E}">
        <p14:creationId xmlns:p14="http://schemas.microsoft.com/office/powerpoint/2010/main" val="231349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Annunciation</a:t>
            </a:r>
            <a:br>
              <a:rPr lang="en-US" sz="2000" dirty="0"/>
            </a:br>
            <a:r>
              <a:rPr lang="en-US" sz="2000" dirty="0"/>
              <a:t>Simone Martini, 1333</a:t>
            </a:r>
            <a:br>
              <a:rPr lang="en-US" sz="2000" dirty="0"/>
            </a:br>
            <a:r>
              <a:rPr lang="en-US" sz="2000" dirty="0"/>
              <a:t>Uffizi Gallery, Florence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162600" cy="5023607"/>
          </a:xfrm>
        </p:spPr>
      </p:pic>
    </p:spTree>
    <p:extLst>
      <p:ext uri="{BB962C8B-B14F-4D97-AF65-F5344CB8AC3E}">
        <p14:creationId xmlns:p14="http://schemas.microsoft.com/office/powerpoint/2010/main" val="342659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The Annunciation</a:t>
            </a:r>
            <a:br>
              <a:rPr lang="en-US" sz="2000" dirty="0"/>
            </a:br>
            <a:r>
              <a:rPr lang="en-US" sz="2000" dirty="0"/>
              <a:t>Henry </a:t>
            </a:r>
            <a:r>
              <a:rPr lang="en-US" sz="2000" dirty="0" err="1"/>
              <a:t>Ossawa</a:t>
            </a:r>
            <a:r>
              <a:rPr lang="en-US" sz="2000" dirty="0"/>
              <a:t> Tanner 1898</a:t>
            </a:r>
            <a:br>
              <a:rPr lang="en-US" sz="2000" dirty="0"/>
            </a:br>
            <a:r>
              <a:rPr lang="en-US" sz="2000" dirty="0"/>
              <a:t>Philadelphia Museum of Art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552376"/>
            <a:ext cx="6152151" cy="4848424"/>
          </a:xfrm>
        </p:spPr>
      </p:pic>
    </p:spTree>
    <p:extLst>
      <p:ext uri="{BB962C8B-B14F-4D97-AF65-F5344CB8AC3E}">
        <p14:creationId xmlns:p14="http://schemas.microsoft.com/office/powerpoint/2010/main" val="214541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Our Lady of Vladimir  </a:t>
            </a:r>
            <a:br>
              <a:rPr lang="en-US" sz="2000" dirty="0"/>
            </a:br>
            <a:r>
              <a:rPr lang="en-US" sz="2000" dirty="0"/>
              <a:t>12th century</a:t>
            </a:r>
            <a:br>
              <a:rPr lang="en-US" sz="2000" dirty="0"/>
            </a:br>
            <a:r>
              <a:rPr lang="en-US" sz="2000" dirty="0"/>
              <a:t>Church of St. Nicholas in </a:t>
            </a:r>
            <a:r>
              <a:rPr lang="en-US" sz="2000" dirty="0" err="1"/>
              <a:t>Tolmachi</a:t>
            </a:r>
            <a:br>
              <a:rPr lang="en-US" sz="2000" dirty="0"/>
            </a:br>
            <a:r>
              <a:rPr lang="en-US" sz="2000" dirty="0" err="1"/>
              <a:t>Tretyakov</a:t>
            </a:r>
            <a:r>
              <a:rPr lang="en-US" sz="2000" dirty="0"/>
              <a:t> Gallery, Moscow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91787"/>
            <a:ext cx="3200400" cy="4780647"/>
          </a:xfrm>
        </p:spPr>
      </p:pic>
    </p:spTree>
    <p:extLst>
      <p:ext uri="{BB962C8B-B14F-4D97-AF65-F5344CB8AC3E}">
        <p14:creationId xmlns:p14="http://schemas.microsoft.com/office/powerpoint/2010/main" val="5912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Presentation at the Temple</a:t>
            </a:r>
            <a:br>
              <a:rPr lang="en-US" sz="2000" dirty="0"/>
            </a:br>
            <a:r>
              <a:rPr lang="en-US" sz="2000" dirty="0"/>
              <a:t>Giovanni Bellini - c1459 </a:t>
            </a:r>
            <a:br>
              <a:rPr lang="en-US" sz="2000" dirty="0"/>
            </a:br>
            <a:r>
              <a:rPr lang="en-US" sz="2000" dirty="0"/>
              <a:t>Galleria </a:t>
            </a:r>
            <a:r>
              <a:rPr lang="en-US" sz="2000" dirty="0" err="1"/>
              <a:t>Querini</a:t>
            </a:r>
            <a:r>
              <a:rPr lang="en-US" sz="2000" dirty="0"/>
              <a:t> </a:t>
            </a:r>
            <a:r>
              <a:rPr lang="en-US" sz="2000" dirty="0" err="1"/>
              <a:t>Stampalia</a:t>
            </a:r>
            <a:r>
              <a:rPr lang="en-US" sz="2000" dirty="0"/>
              <a:t>, Venice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959375" cy="4495800"/>
          </a:xfrm>
        </p:spPr>
      </p:pic>
    </p:spTree>
    <p:extLst>
      <p:ext uri="{BB962C8B-B14F-4D97-AF65-F5344CB8AC3E}">
        <p14:creationId xmlns:p14="http://schemas.microsoft.com/office/powerpoint/2010/main" val="199538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Christ among the Doctors</a:t>
            </a:r>
            <a:br>
              <a:rPr lang="en-US" sz="2000" dirty="0"/>
            </a:br>
            <a:r>
              <a:rPr lang="en-US" sz="2000" dirty="0"/>
              <a:t>Giotto c. 1305</a:t>
            </a:r>
            <a:br>
              <a:rPr lang="en-US" sz="2000" dirty="0"/>
            </a:br>
            <a:r>
              <a:rPr lang="en-US" sz="2000" dirty="0"/>
              <a:t>Scrovegni Chapel, Padua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938595" cy="4952200"/>
          </a:xfrm>
        </p:spPr>
      </p:pic>
    </p:spTree>
    <p:extLst>
      <p:ext uri="{BB962C8B-B14F-4D97-AF65-F5344CB8AC3E}">
        <p14:creationId xmlns:p14="http://schemas.microsoft.com/office/powerpoint/2010/main" val="347853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Marriage at Cana (Detail)</a:t>
            </a:r>
            <a:br>
              <a:rPr lang="en-US" sz="2000" dirty="0"/>
            </a:br>
            <a:r>
              <a:rPr lang="en-US" sz="2000" dirty="0"/>
              <a:t>Master of the Catholic Kings 1495/1497</a:t>
            </a:r>
            <a:br>
              <a:rPr lang="en-US" sz="2000" dirty="0"/>
            </a:br>
            <a:r>
              <a:rPr lang="en-US" sz="2000" dirty="0"/>
              <a:t>National Gallery of Art, DC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648200" cy="5113020"/>
          </a:xfrm>
        </p:spPr>
      </p:pic>
    </p:spTree>
    <p:extLst>
      <p:ext uri="{BB962C8B-B14F-4D97-AF65-F5344CB8AC3E}">
        <p14:creationId xmlns:p14="http://schemas.microsoft.com/office/powerpoint/2010/main" val="140775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Road to Calvary – part of </a:t>
            </a:r>
            <a:r>
              <a:rPr lang="en-US" sz="2200" dirty="0" err="1"/>
              <a:t>Orsini</a:t>
            </a:r>
            <a:r>
              <a:rPr lang="en-US" sz="2200" dirty="0"/>
              <a:t> </a:t>
            </a:r>
            <a:r>
              <a:rPr lang="en-US" sz="2200" dirty="0" err="1"/>
              <a:t>Polyptych</a:t>
            </a:r>
            <a:br>
              <a:rPr lang="en-US" sz="2200" dirty="0"/>
            </a:br>
            <a:r>
              <a:rPr lang="en-US" sz="2200" dirty="0"/>
              <a:t>Simone Martini c1315</a:t>
            </a:r>
            <a:br>
              <a:rPr lang="en-US" dirty="0"/>
            </a:br>
            <a:r>
              <a:rPr lang="en-US" sz="2000" dirty="0"/>
              <a:t>The Louvre, Paris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12" y="1600200"/>
            <a:ext cx="3040488" cy="4969915"/>
          </a:xfrm>
        </p:spPr>
      </p:pic>
    </p:spTree>
    <p:extLst>
      <p:ext uri="{BB962C8B-B14F-4D97-AF65-F5344CB8AC3E}">
        <p14:creationId xmlns:p14="http://schemas.microsoft.com/office/powerpoint/2010/main" val="124603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</a:rPr>
              <a:t>Detail from </a:t>
            </a:r>
            <a:r>
              <a:rPr lang="en-US" sz="2000" i="1" dirty="0">
                <a:effectLst/>
              </a:rPr>
              <a:t>Crucifixion and Last Judgment</a:t>
            </a:r>
            <a:r>
              <a:rPr lang="en-US" sz="2000" dirty="0">
                <a:effectLst/>
              </a:rPr>
              <a:t> diptych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Jan Van Eyck c1430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Metropolitan Museum of Art, New York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562600" cy="4761922"/>
          </a:xfrm>
        </p:spPr>
      </p:pic>
    </p:spTree>
    <p:extLst>
      <p:ext uri="{BB962C8B-B14F-4D97-AF65-F5344CB8AC3E}">
        <p14:creationId xmlns:p14="http://schemas.microsoft.com/office/powerpoint/2010/main" val="490147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639</TotalTime>
  <Words>219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Book Antiqua</vt:lpstr>
      <vt:lpstr>Lucida Sans</vt:lpstr>
      <vt:lpstr>Wingdings</vt:lpstr>
      <vt:lpstr>Wingdings 2</vt:lpstr>
      <vt:lpstr>Wingdings 3</vt:lpstr>
      <vt:lpstr>Apex</vt:lpstr>
      <vt:lpstr>waiting  with mary</vt:lpstr>
      <vt:lpstr>The Annunciation Simone Martini, 1333 Uffizi Gallery, Florence</vt:lpstr>
      <vt:lpstr>The Annunciation Henry Ossawa Tanner 1898 Philadelphia Museum of Art</vt:lpstr>
      <vt:lpstr>Our Lady of Vladimir   12th century Church of St. Nicholas in Tolmachi Tretyakov Gallery, Moscow</vt:lpstr>
      <vt:lpstr>The Presentation at the Temple Giovanni Bellini - c1459  Galleria Querini Stampalia, Venice</vt:lpstr>
      <vt:lpstr>Christ among the Doctors Giotto c. 1305 Scrovegni Chapel, Padua</vt:lpstr>
      <vt:lpstr>Marriage at Cana (Detail) Master of the Catholic Kings 1495/1497 National Gallery of Art, DC</vt:lpstr>
      <vt:lpstr>Road to Calvary – part of Orsini Polyptych Simone Martini c1315 The Louvre, Paris</vt:lpstr>
      <vt:lpstr>Detail from Crucifixion and Last Judgment diptych Jan Van Eyck c1430 Metropolitan Museum of Art, New York</vt:lpstr>
      <vt:lpstr>Crucifixion and Last Judgment diptych Jan Van Eyck c1430 Metropolitan Museum of Art, New York</vt:lpstr>
      <vt:lpstr>Pieta Michelangelo 1498-1499 St. Peter’s Basilica, Vatican City</vt:lpstr>
      <vt:lpstr>Pieta Made in Rhine Valley, Germany 1375-1400 The Cloisters, Metropolitan Museum of Art</vt:lpstr>
      <vt:lpstr>Pentecost  Duccio di Buoninsegna, 1308 Museo dell'Opera del Duomo, Siena</vt:lpstr>
      <vt:lpstr>Our Lady of Guadalupe Original Vision Seen 1531 Minor Basilica of Our Lady of Guadalupe, Mexico 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marys and a martha</dc:title>
  <dc:creator>Emily Griffin</dc:creator>
  <cp:lastModifiedBy>Emily Griffin</cp:lastModifiedBy>
  <cp:revision>45</cp:revision>
  <dcterms:created xsi:type="dcterms:W3CDTF">2013-02-21T23:30:51Z</dcterms:created>
  <dcterms:modified xsi:type="dcterms:W3CDTF">2020-01-03T03:06:47Z</dcterms:modified>
</cp:coreProperties>
</file>