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sldIdLst>
    <p:sldId id="256" r:id="rId2"/>
    <p:sldId id="299" r:id="rId3"/>
    <p:sldId id="686" r:id="rId4"/>
    <p:sldId id="669" r:id="rId5"/>
    <p:sldId id="670" r:id="rId6"/>
    <p:sldId id="296" r:id="rId7"/>
    <p:sldId id="277" r:id="rId8"/>
    <p:sldId id="665" r:id="rId9"/>
    <p:sldId id="685" r:id="rId10"/>
    <p:sldId id="687" r:id="rId11"/>
    <p:sldId id="635"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alie Radolinski" initials="NR" lastIdx="9" clrIdx="0">
    <p:extLst>
      <p:ext uri="{19B8F6BF-5375-455C-9EA6-DF929625EA0E}">
        <p15:presenceInfo xmlns:p15="http://schemas.microsoft.com/office/powerpoint/2012/main" userId="02cab37d3d58e5da" providerId="Windows Live"/>
      </p:ext>
    </p:extLst>
  </p:cmAuthor>
  <p:cmAuthor id="2" name="Gloria Gonzalez" initials="GG" lastIdx="34" clrIdx="1">
    <p:extLst>
      <p:ext uri="{19B8F6BF-5375-455C-9EA6-DF929625EA0E}">
        <p15:presenceInfo xmlns:p15="http://schemas.microsoft.com/office/powerpoint/2012/main" userId="eb34c698-de63-48dc-9c97-0211741f6c4e" providerId="Windows Live"/>
      </p:ext>
    </p:extLst>
  </p:cmAuthor>
  <p:cmAuthor id="3" name="kdabreu" initials="k" lastIdx="4" clrIdx="2">
    <p:extLst>
      <p:ext uri="{19B8F6BF-5375-455C-9EA6-DF929625EA0E}">
        <p15:presenceInfo xmlns:p15="http://schemas.microsoft.com/office/powerpoint/2012/main" userId="kdabreu"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549" autoAdjust="0"/>
    <p:restoredTop sz="57783" autoAdjust="0"/>
  </p:normalViewPr>
  <p:slideViewPr>
    <p:cSldViewPr snapToGrid="0" snapToObjects="1">
      <p:cViewPr varScale="1">
        <p:scale>
          <a:sx n="49" d="100"/>
          <a:sy n="49" d="100"/>
        </p:scale>
        <p:origin x="1846" y="2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2645A8-C81E-4282-AEDA-F3E0DA45EB1A}" type="doc">
      <dgm:prSet loTypeId="urn:microsoft.com/office/officeart/2009/layout/ReverseList" loCatId="relationship" qsTypeId="urn:microsoft.com/office/officeart/2005/8/quickstyle/3d1" qsCatId="3D" csTypeId="urn:microsoft.com/office/officeart/2005/8/colors/colorful3" csCatId="colorful" phldr="1"/>
      <dgm:spPr/>
      <dgm:t>
        <a:bodyPr/>
        <a:lstStyle/>
        <a:p>
          <a:endParaRPr lang="en-US"/>
        </a:p>
      </dgm:t>
    </dgm:pt>
    <dgm:pt modelId="{2A8231BD-410A-4C2E-9EBD-0D6B104A6E9B}">
      <dgm:prSet phldrT="[Text]"/>
      <dgm:spPr/>
      <dgm:t>
        <a:bodyPr/>
        <a:lstStyle/>
        <a:p>
          <a:r>
            <a:rPr lang="en-US" dirty="0"/>
            <a:t>Mental associations without awareness, intention or control</a:t>
          </a:r>
        </a:p>
      </dgm:t>
    </dgm:pt>
    <dgm:pt modelId="{18B4F17B-165D-40BD-A4A3-C8F56035C1CB}" type="parTrans" cxnId="{DF7603E5-CAF9-4C72-B549-6E9E92C460FE}">
      <dgm:prSet/>
      <dgm:spPr/>
      <dgm:t>
        <a:bodyPr/>
        <a:lstStyle/>
        <a:p>
          <a:endParaRPr lang="en-US"/>
        </a:p>
      </dgm:t>
    </dgm:pt>
    <dgm:pt modelId="{3500A9B2-4919-4FF7-B5E8-E457F04D0889}" type="sibTrans" cxnId="{DF7603E5-CAF9-4C72-B549-6E9E92C460FE}">
      <dgm:prSet/>
      <dgm:spPr/>
      <dgm:t>
        <a:bodyPr/>
        <a:lstStyle/>
        <a:p>
          <a:endParaRPr lang="en-US"/>
        </a:p>
      </dgm:t>
    </dgm:pt>
    <dgm:pt modelId="{0D63A796-EE60-4F4A-9966-7D7F70AE05CB}">
      <dgm:prSet phldrT="[Text]"/>
      <dgm:spPr/>
      <dgm:t>
        <a:bodyPr/>
        <a:lstStyle/>
        <a:p>
          <a:r>
            <a:rPr lang="en-US" dirty="0"/>
            <a:t>A tendency or inclination that results in judgement without question</a:t>
          </a:r>
        </a:p>
      </dgm:t>
    </dgm:pt>
    <dgm:pt modelId="{38193D4F-917B-4B1A-AA2E-9FB1CAAEB15D}" type="parTrans" cxnId="{EF4921CD-8424-4A33-AA49-EE5EE1B5C7B7}">
      <dgm:prSet/>
      <dgm:spPr/>
      <dgm:t>
        <a:bodyPr/>
        <a:lstStyle/>
        <a:p>
          <a:endParaRPr lang="en-US"/>
        </a:p>
      </dgm:t>
    </dgm:pt>
    <dgm:pt modelId="{F042FC5C-CD41-4FE2-BE52-E24E4739556F}" type="sibTrans" cxnId="{EF4921CD-8424-4A33-AA49-EE5EE1B5C7B7}">
      <dgm:prSet/>
      <dgm:spPr/>
      <dgm:t>
        <a:bodyPr/>
        <a:lstStyle/>
        <a:p>
          <a:endParaRPr lang="en-US"/>
        </a:p>
      </dgm:t>
    </dgm:pt>
    <dgm:pt modelId="{6AA457B8-3B18-47C2-9018-BDD8D624EDE3}" type="pres">
      <dgm:prSet presAssocID="{A72645A8-C81E-4282-AEDA-F3E0DA45EB1A}" presName="Name0" presStyleCnt="0">
        <dgm:presLayoutVars>
          <dgm:chMax val="2"/>
          <dgm:chPref val="2"/>
          <dgm:animLvl val="lvl"/>
        </dgm:presLayoutVars>
      </dgm:prSet>
      <dgm:spPr/>
    </dgm:pt>
    <dgm:pt modelId="{D48632CD-10F6-49A6-AC4F-EB4166D7F8E3}" type="pres">
      <dgm:prSet presAssocID="{A72645A8-C81E-4282-AEDA-F3E0DA45EB1A}" presName="LeftText" presStyleLbl="revTx" presStyleIdx="0" presStyleCnt="0">
        <dgm:presLayoutVars>
          <dgm:bulletEnabled val="1"/>
        </dgm:presLayoutVars>
      </dgm:prSet>
      <dgm:spPr/>
    </dgm:pt>
    <dgm:pt modelId="{35AEF9F4-130D-4C35-89D5-6AA679F06C6B}" type="pres">
      <dgm:prSet presAssocID="{A72645A8-C81E-4282-AEDA-F3E0DA45EB1A}" presName="LeftNode" presStyleLbl="bgImgPlace1" presStyleIdx="0" presStyleCnt="2">
        <dgm:presLayoutVars>
          <dgm:chMax val="2"/>
          <dgm:chPref val="2"/>
        </dgm:presLayoutVars>
      </dgm:prSet>
      <dgm:spPr/>
    </dgm:pt>
    <dgm:pt modelId="{C51E2013-6573-4005-92F0-0E0993AD1C92}" type="pres">
      <dgm:prSet presAssocID="{A72645A8-C81E-4282-AEDA-F3E0DA45EB1A}" presName="RightText" presStyleLbl="revTx" presStyleIdx="0" presStyleCnt="0">
        <dgm:presLayoutVars>
          <dgm:bulletEnabled val="1"/>
        </dgm:presLayoutVars>
      </dgm:prSet>
      <dgm:spPr/>
    </dgm:pt>
    <dgm:pt modelId="{E1D01525-CC12-4740-9A4E-47256C556D77}" type="pres">
      <dgm:prSet presAssocID="{A72645A8-C81E-4282-AEDA-F3E0DA45EB1A}" presName="RightNode" presStyleLbl="bgImgPlace1" presStyleIdx="1" presStyleCnt="2">
        <dgm:presLayoutVars>
          <dgm:chMax val="0"/>
          <dgm:chPref val="0"/>
        </dgm:presLayoutVars>
      </dgm:prSet>
      <dgm:spPr/>
    </dgm:pt>
    <dgm:pt modelId="{948F80F5-66BD-4557-A8E6-620FBCC89ED4}" type="pres">
      <dgm:prSet presAssocID="{A72645A8-C81E-4282-AEDA-F3E0DA45EB1A}" presName="TopArrow" presStyleLbl="node1" presStyleIdx="0" presStyleCnt="2"/>
      <dgm:spPr/>
    </dgm:pt>
    <dgm:pt modelId="{7CFD764C-7BED-462D-9441-3E823F31807E}" type="pres">
      <dgm:prSet presAssocID="{A72645A8-C81E-4282-AEDA-F3E0DA45EB1A}" presName="BottomArrow" presStyleLbl="node1" presStyleIdx="1" presStyleCnt="2"/>
      <dgm:spPr/>
    </dgm:pt>
  </dgm:ptLst>
  <dgm:cxnLst>
    <dgm:cxn modelId="{83781605-8B05-4E0D-B4D4-2DDD2D2A412D}" type="presOf" srcId="{A72645A8-C81E-4282-AEDA-F3E0DA45EB1A}" destId="{6AA457B8-3B18-47C2-9018-BDD8D624EDE3}" srcOrd="0" destOrd="0" presId="urn:microsoft.com/office/officeart/2009/layout/ReverseList"/>
    <dgm:cxn modelId="{EDC744A0-352D-42DC-8988-0B2D359724B0}" type="presOf" srcId="{0D63A796-EE60-4F4A-9966-7D7F70AE05CB}" destId="{E1D01525-CC12-4740-9A4E-47256C556D77}" srcOrd="1" destOrd="0" presId="urn:microsoft.com/office/officeart/2009/layout/ReverseList"/>
    <dgm:cxn modelId="{3A6944A7-C5E4-42A8-9D1B-9C08C294798D}" type="presOf" srcId="{2A8231BD-410A-4C2E-9EBD-0D6B104A6E9B}" destId="{35AEF9F4-130D-4C35-89D5-6AA679F06C6B}" srcOrd="1" destOrd="0" presId="urn:microsoft.com/office/officeart/2009/layout/ReverseList"/>
    <dgm:cxn modelId="{8175D7B9-9A0F-4623-BDB2-AF73A1ACF1A7}" type="presOf" srcId="{2A8231BD-410A-4C2E-9EBD-0D6B104A6E9B}" destId="{D48632CD-10F6-49A6-AC4F-EB4166D7F8E3}" srcOrd="0" destOrd="0" presId="urn:microsoft.com/office/officeart/2009/layout/ReverseList"/>
    <dgm:cxn modelId="{EF4921CD-8424-4A33-AA49-EE5EE1B5C7B7}" srcId="{A72645A8-C81E-4282-AEDA-F3E0DA45EB1A}" destId="{0D63A796-EE60-4F4A-9966-7D7F70AE05CB}" srcOrd="1" destOrd="0" parTransId="{38193D4F-917B-4B1A-AA2E-9FB1CAAEB15D}" sibTransId="{F042FC5C-CD41-4FE2-BE52-E24E4739556F}"/>
    <dgm:cxn modelId="{071543E3-D8D0-4357-B7A3-675900A9D6E9}" type="presOf" srcId="{0D63A796-EE60-4F4A-9966-7D7F70AE05CB}" destId="{C51E2013-6573-4005-92F0-0E0993AD1C92}" srcOrd="0" destOrd="0" presId="urn:microsoft.com/office/officeart/2009/layout/ReverseList"/>
    <dgm:cxn modelId="{DF7603E5-CAF9-4C72-B549-6E9E92C460FE}" srcId="{A72645A8-C81E-4282-AEDA-F3E0DA45EB1A}" destId="{2A8231BD-410A-4C2E-9EBD-0D6B104A6E9B}" srcOrd="0" destOrd="0" parTransId="{18B4F17B-165D-40BD-A4A3-C8F56035C1CB}" sibTransId="{3500A9B2-4919-4FF7-B5E8-E457F04D0889}"/>
    <dgm:cxn modelId="{BDFB4138-B555-4F75-B705-B907B55FBCB2}" type="presParOf" srcId="{6AA457B8-3B18-47C2-9018-BDD8D624EDE3}" destId="{D48632CD-10F6-49A6-AC4F-EB4166D7F8E3}" srcOrd="0" destOrd="0" presId="urn:microsoft.com/office/officeart/2009/layout/ReverseList"/>
    <dgm:cxn modelId="{6F4B31BF-24EA-43FC-990A-A5B02B52491F}" type="presParOf" srcId="{6AA457B8-3B18-47C2-9018-BDD8D624EDE3}" destId="{35AEF9F4-130D-4C35-89D5-6AA679F06C6B}" srcOrd="1" destOrd="0" presId="urn:microsoft.com/office/officeart/2009/layout/ReverseList"/>
    <dgm:cxn modelId="{AEF34F10-10E5-41DC-8D96-59C07E2F6C31}" type="presParOf" srcId="{6AA457B8-3B18-47C2-9018-BDD8D624EDE3}" destId="{C51E2013-6573-4005-92F0-0E0993AD1C92}" srcOrd="2" destOrd="0" presId="urn:microsoft.com/office/officeart/2009/layout/ReverseList"/>
    <dgm:cxn modelId="{DFC5B34D-5A3D-429B-B5AF-A15C774EAE99}" type="presParOf" srcId="{6AA457B8-3B18-47C2-9018-BDD8D624EDE3}" destId="{E1D01525-CC12-4740-9A4E-47256C556D77}" srcOrd="3" destOrd="0" presId="urn:microsoft.com/office/officeart/2009/layout/ReverseList"/>
    <dgm:cxn modelId="{D9372458-B6ED-4E46-B3AB-B2D6053792D9}" type="presParOf" srcId="{6AA457B8-3B18-47C2-9018-BDD8D624EDE3}" destId="{948F80F5-66BD-4557-A8E6-620FBCC89ED4}" srcOrd="4" destOrd="0" presId="urn:microsoft.com/office/officeart/2009/layout/ReverseList"/>
    <dgm:cxn modelId="{AE451EAB-C3D4-42B5-9FF0-6453A0992006}" type="presParOf" srcId="{6AA457B8-3B18-47C2-9018-BDD8D624EDE3}" destId="{7CFD764C-7BED-462D-9441-3E823F31807E}" srcOrd="5" destOrd="0" presId="urn:microsoft.com/office/officeart/2009/layout/Revers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C8696D-1E5B-4F2D-BDA1-57CAD21A4296}" type="doc">
      <dgm:prSet loTypeId="urn:microsoft.com/office/officeart/2005/8/layout/vList5" loCatId="list" qsTypeId="urn:microsoft.com/office/officeart/2005/8/quickstyle/simple1" qsCatId="simple" csTypeId="urn:microsoft.com/office/officeart/2005/8/colors/accent4_2" csCatId="accent4" phldr="1"/>
      <dgm:spPr/>
      <dgm:t>
        <a:bodyPr/>
        <a:lstStyle/>
        <a:p>
          <a:endParaRPr lang="en-US"/>
        </a:p>
      </dgm:t>
    </dgm:pt>
    <dgm:pt modelId="{63942578-7132-4E36-A35A-E2462344284D}">
      <dgm:prSet phldrT="[Text]"/>
      <dgm:spPr>
        <a:solidFill>
          <a:srgbClr val="272453"/>
        </a:solidFill>
      </dgm:spPr>
      <dgm:t>
        <a:bodyPr/>
        <a:lstStyle/>
        <a:p>
          <a:r>
            <a:rPr lang="en-US" b="0" dirty="0">
              <a:latin typeface="Calibri" panose="020F0502020204030204" pitchFamily="34" charset="0"/>
            </a:rPr>
            <a:t>P</a:t>
          </a:r>
        </a:p>
      </dgm:t>
    </dgm:pt>
    <dgm:pt modelId="{815A2C2B-255A-412E-98D4-571CF051CDAB}" type="parTrans" cxnId="{907AA79C-8B05-4251-A380-11DADBB5819A}">
      <dgm:prSet/>
      <dgm:spPr/>
      <dgm:t>
        <a:bodyPr/>
        <a:lstStyle/>
        <a:p>
          <a:endParaRPr lang="en-US" b="0">
            <a:latin typeface="Calibri" panose="020F0502020204030204" pitchFamily="34" charset="0"/>
          </a:endParaRPr>
        </a:p>
      </dgm:t>
    </dgm:pt>
    <dgm:pt modelId="{B064112B-1D3E-430E-B7B8-BE51207A1CFC}" type="sibTrans" cxnId="{907AA79C-8B05-4251-A380-11DADBB5819A}">
      <dgm:prSet/>
      <dgm:spPr/>
      <dgm:t>
        <a:bodyPr/>
        <a:lstStyle/>
        <a:p>
          <a:endParaRPr lang="en-US" b="0">
            <a:latin typeface="Calibri" panose="020F0502020204030204" pitchFamily="34" charset="0"/>
          </a:endParaRPr>
        </a:p>
      </dgm:t>
    </dgm:pt>
    <dgm:pt modelId="{80C0CDE4-5ED9-4F27-9A8C-06C4B0A762AF}">
      <dgm:prSet phldrT="[Text]" custT="1"/>
      <dgm:spPr>
        <a:solidFill>
          <a:schemeClr val="bg1">
            <a:lumMod val="85000"/>
            <a:alpha val="80000"/>
          </a:schemeClr>
        </a:solidFill>
      </dgm:spPr>
      <dgm:t>
        <a:bodyPr/>
        <a:lstStyle/>
        <a:p>
          <a:r>
            <a:rPr lang="en-US" sz="1700" b="0" dirty="0">
              <a:latin typeface="Calibri" panose="020F0502020204030204" pitchFamily="34" charset="0"/>
              <a:ea typeface="ＭＳ Ｐゴシック" charset="0"/>
              <a:cs typeface="Century Gothic"/>
            </a:rPr>
            <a:t>Pay attention to what’s actually happening, beneath the judgments and assessments</a:t>
          </a:r>
          <a:endParaRPr lang="en-US" sz="1700" b="0" dirty="0">
            <a:latin typeface="Calibri" panose="020F0502020204030204" pitchFamily="34" charset="0"/>
          </a:endParaRPr>
        </a:p>
      </dgm:t>
    </dgm:pt>
    <dgm:pt modelId="{0606904D-B6A2-4E6B-9525-4A3FC3F97038}" type="parTrans" cxnId="{309F2535-732F-4563-A240-20BB28E8A6DA}">
      <dgm:prSet/>
      <dgm:spPr/>
      <dgm:t>
        <a:bodyPr/>
        <a:lstStyle/>
        <a:p>
          <a:endParaRPr lang="en-US" b="0">
            <a:latin typeface="Calibri" panose="020F0502020204030204" pitchFamily="34" charset="0"/>
          </a:endParaRPr>
        </a:p>
      </dgm:t>
    </dgm:pt>
    <dgm:pt modelId="{293FC5F4-AD22-40F9-A8B4-90DA7B984117}" type="sibTrans" cxnId="{309F2535-732F-4563-A240-20BB28E8A6DA}">
      <dgm:prSet/>
      <dgm:spPr/>
      <dgm:t>
        <a:bodyPr/>
        <a:lstStyle/>
        <a:p>
          <a:endParaRPr lang="en-US" b="0">
            <a:latin typeface="Calibri" panose="020F0502020204030204" pitchFamily="34" charset="0"/>
          </a:endParaRPr>
        </a:p>
      </dgm:t>
    </dgm:pt>
    <dgm:pt modelId="{351F8A3E-0DDB-4E8E-8800-2D2D5126FFA7}">
      <dgm:prSet phldrT="[Text]"/>
      <dgm:spPr>
        <a:solidFill>
          <a:srgbClr val="272453"/>
        </a:solidFill>
      </dgm:spPr>
      <dgm:t>
        <a:bodyPr/>
        <a:lstStyle/>
        <a:p>
          <a:r>
            <a:rPr lang="en-US" b="0" dirty="0">
              <a:latin typeface="Calibri" panose="020F0502020204030204" pitchFamily="34" charset="0"/>
            </a:rPr>
            <a:t>A</a:t>
          </a:r>
        </a:p>
      </dgm:t>
    </dgm:pt>
    <dgm:pt modelId="{494D727A-B23E-4977-B8B9-B53926F34575}" type="parTrans" cxnId="{D45F88C0-77DF-4D23-B01B-ADC2CD951AB3}">
      <dgm:prSet/>
      <dgm:spPr/>
      <dgm:t>
        <a:bodyPr/>
        <a:lstStyle/>
        <a:p>
          <a:endParaRPr lang="en-US" b="0">
            <a:latin typeface="Calibri" panose="020F0502020204030204" pitchFamily="34" charset="0"/>
          </a:endParaRPr>
        </a:p>
      </dgm:t>
    </dgm:pt>
    <dgm:pt modelId="{D3D78D28-4452-4559-8BFD-7C8104D54CB7}" type="sibTrans" cxnId="{D45F88C0-77DF-4D23-B01B-ADC2CD951AB3}">
      <dgm:prSet/>
      <dgm:spPr/>
      <dgm:t>
        <a:bodyPr/>
        <a:lstStyle/>
        <a:p>
          <a:endParaRPr lang="en-US" b="0">
            <a:latin typeface="Calibri" panose="020F0502020204030204" pitchFamily="34" charset="0"/>
          </a:endParaRPr>
        </a:p>
      </dgm:t>
    </dgm:pt>
    <dgm:pt modelId="{91E03618-8F89-47F0-B0B8-44F6B58161A0}">
      <dgm:prSet phldrT="[Text]" custT="1"/>
      <dgm:spPr>
        <a:solidFill>
          <a:schemeClr val="bg1">
            <a:lumMod val="85000"/>
            <a:alpha val="80000"/>
          </a:schemeClr>
        </a:solidFill>
      </dgm:spPr>
      <dgm:t>
        <a:bodyPr/>
        <a:lstStyle/>
        <a:p>
          <a:r>
            <a:rPr lang="en-US" sz="1700" b="0">
              <a:latin typeface="Calibri" panose="020F0502020204030204" pitchFamily="34" charset="0"/>
              <a:ea typeface="ＭＳ Ｐゴシック" charset="0"/>
              <a:cs typeface="Century Gothic"/>
            </a:rPr>
            <a:t>Acknowledge your own reactions, interpretations and judgments</a:t>
          </a:r>
          <a:endParaRPr lang="en-US" sz="1700" b="0" dirty="0">
            <a:latin typeface="Calibri" panose="020F0502020204030204" pitchFamily="34" charset="0"/>
          </a:endParaRPr>
        </a:p>
      </dgm:t>
    </dgm:pt>
    <dgm:pt modelId="{2043A2C9-4221-4F2E-AC98-80B331DA493E}" type="parTrans" cxnId="{A5F3F303-4062-4288-B7B0-69F4F52CC098}">
      <dgm:prSet/>
      <dgm:spPr/>
      <dgm:t>
        <a:bodyPr/>
        <a:lstStyle/>
        <a:p>
          <a:endParaRPr lang="en-US" b="0">
            <a:latin typeface="Calibri" panose="020F0502020204030204" pitchFamily="34" charset="0"/>
          </a:endParaRPr>
        </a:p>
      </dgm:t>
    </dgm:pt>
    <dgm:pt modelId="{6FFA88D0-B4BE-4137-9EB7-CBC194F016F2}" type="sibTrans" cxnId="{A5F3F303-4062-4288-B7B0-69F4F52CC098}">
      <dgm:prSet/>
      <dgm:spPr/>
      <dgm:t>
        <a:bodyPr/>
        <a:lstStyle/>
        <a:p>
          <a:endParaRPr lang="en-US" b="0">
            <a:latin typeface="Calibri" panose="020F0502020204030204" pitchFamily="34" charset="0"/>
          </a:endParaRPr>
        </a:p>
      </dgm:t>
    </dgm:pt>
    <dgm:pt modelId="{A92353AB-52C8-492E-ABDC-3CB2AAD4815E}">
      <dgm:prSet phldrT="[Text]"/>
      <dgm:spPr>
        <a:solidFill>
          <a:srgbClr val="272453"/>
        </a:solidFill>
      </dgm:spPr>
      <dgm:t>
        <a:bodyPr/>
        <a:lstStyle/>
        <a:p>
          <a:r>
            <a:rPr lang="en-US" b="0" dirty="0">
              <a:latin typeface="Calibri" panose="020F0502020204030204" pitchFamily="34" charset="0"/>
            </a:rPr>
            <a:t>E</a:t>
          </a:r>
        </a:p>
      </dgm:t>
    </dgm:pt>
    <dgm:pt modelId="{E434833C-3AEE-4DE7-9763-2152B5C53721}" type="parTrans" cxnId="{F9E602EA-D1A6-4541-B83F-6A0C05385BF0}">
      <dgm:prSet/>
      <dgm:spPr/>
      <dgm:t>
        <a:bodyPr/>
        <a:lstStyle/>
        <a:p>
          <a:endParaRPr lang="en-US" b="0">
            <a:latin typeface="Calibri" panose="020F0502020204030204" pitchFamily="34" charset="0"/>
          </a:endParaRPr>
        </a:p>
      </dgm:t>
    </dgm:pt>
    <dgm:pt modelId="{AC2C365C-641C-4AC4-9A52-D45B07CDF605}" type="sibTrans" cxnId="{F9E602EA-D1A6-4541-B83F-6A0C05385BF0}">
      <dgm:prSet/>
      <dgm:spPr/>
      <dgm:t>
        <a:bodyPr/>
        <a:lstStyle/>
        <a:p>
          <a:endParaRPr lang="en-US" b="0">
            <a:latin typeface="Calibri" panose="020F0502020204030204" pitchFamily="34" charset="0"/>
          </a:endParaRPr>
        </a:p>
      </dgm:t>
    </dgm:pt>
    <dgm:pt modelId="{7C4D515C-9F72-4252-9C6E-8E88DB200BD5}">
      <dgm:prSet phldrT="[Text]" custT="1"/>
      <dgm:spPr>
        <a:solidFill>
          <a:schemeClr val="bg1">
            <a:lumMod val="85000"/>
            <a:alpha val="80000"/>
          </a:schemeClr>
        </a:solidFill>
      </dgm:spPr>
      <dgm:t>
        <a:bodyPr/>
        <a:lstStyle/>
        <a:p>
          <a:r>
            <a:rPr lang="en-US" sz="1700" b="0">
              <a:latin typeface="Calibri" panose="020F0502020204030204" pitchFamily="34" charset="0"/>
              <a:ea typeface="ＭＳ Ｐゴシック" charset="0"/>
              <a:cs typeface="Century Gothic"/>
            </a:rPr>
            <a:t>Execute your action plan</a:t>
          </a:r>
          <a:endParaRPr lang="en-US" sz="1700" b="0" dirty="0">
            <a:latin typeface="Calibri" panose="020F0502020204030204" pitchFamily="34" charset="0"/>
          </a:endParaRPr>
        </a:p>
      </dgm:t>
    </dgm:pt>
    <dgm:pt modelId="{BF08FB0D-5C23-4456-A7CB-CA7F4C36173C}" type="parTrans" cxnId="{2C34EA1A-BCB6-4048-98D9-92CC3010868F}">
      <dgm:prSet/>
      <dgm:spPr/>
      <dgm:t>
        <a:bodyPr/>
        <a:lstStyle/>
        <a:p>
          <a:endParaRPr lang="en-US" b="0">
            <a:latin typeface="Calibri" panose="020F0502020204030204" pitchFamily="34" charset="0"/>
          </a:endParaRPr>
        </a:p>
      </dgm:t>
    </dgm:pt>
    <dgm:pt modelId="{0FF2D93F-BC95-4EDC-9BD5-529D016F3E89}" type="sibTrans" cxnId="{2C34EA1A-BCB6-4048-98D9-92CC3010868F}">
      <dgm:prSet/>
      <dgm:spPr/>
      <dgm:t>
        <a:bodyPr/>
        <a:lstStyle/>
        <a:p>
          <a:endParaRPr lang="en-US" b="0">
            <a:latin typeface="Calibri" panose="020F0502020204030204" pitchFamily="34" charset="0"/>
          </a:endParaRPr>
        </a:p>
      </dgm:t>
    </dgm:pt>
    <dgm:pt modelId="{C545023C-BF4B-4910-BFF6-56A6CDE4B5A3}">
      <dgm:prSet/>
      <dgm:spPr>
        <a:solidFill>
          <a:srgbClr val="272453"/>
        </a:solidFill>
      </dgm:spPr>
      <dgm:t>
        <a:bodyPr/>
        <a:lstStyle/>
        <a:p>
          <a:r>
            <a:rPr lang="en-US" b="0" dirty="0">
              <a:latin typeface="Calibri" panose="020F0502020204030204" pitchFamily="34" charset="0"/>
            </a:rPr>
            <a:t>U</a:t>
          </a:r>
        </a:p>
      </dgm:t>
    </dgm:pt>
    <dgm:pt modelId="{4DC09C36-0F59-4EE3-A76E-08C5A9018470}" type="parTrans" cxnId="{244CCEC8-1FF1-4D3C-A502-3B00AFD7BF17}">
      <dgm:prSet/>
      <dgm:spPr/>
      <dgm:t>
        <a:bodyPr/>
        <a:lstStyle/>
        <a:p>
          <a:endParaRPr lang="en-US" b="0">
            <a:latin typeface="Calibri" panose="020F0502020204030204" pitchFamily="34" charset="0"/>
          </a:endParaRPr>
        </a:p>
      </dgm:t>
    </dgm:pt>
    <dgm:pt modelId="{08C973DB-4C78-4771-805C-7B3A223A5D61}" type="sibTrans" cxnId="{244CCEC8-1FF1-4D3C-A502-3B00AFD7BF17}">
      <dgm:prSet/>
      <dgm:spPr/>
      <dgm:t>
        <a:bodyPr/>
        <a:lstStyle/>
        <a:p>
          <a:endParaRPr lang="en-US" b="0">
            <a:latin typeface="Calibri" panose="020F0502020204030204" pitchFamily="34" charset="0"/>
          </a:endParaRPr>
        </a:p>
      </dgm:t>
    </dgm:pt>
    <dgm:pt modelId="{AA9312ED-9112-4073-8776-E2378C5ED6A1}">
      <dgm:prSet/>
      <dgm:spPr>
        <a:solidFill>
          <a:srgbClr val="272453"/>
        </a:solidFill>
      </dgm:spPr>
      <dgm:t>
        <a:bodyPr/>
        <a:lstStyle/>
        <a:p>
          <a:r>
            <a:rPr lang="en-US" b="0" dirty="0">
              <a:latin typeface="Calibri" panose="020F0502020204030204" pitchFamily="34" charset="0"/>
            </a:rPr>
            <a:t>S</a:t>
          </a:r>
        </a:p>
      </dgm:t>
    </dgm:pt>
    <dgm:pt modelId="{B78E5A4B-5028-4B68-A5FC-94F7059D445B}" type="parTrans" cxnId="{736E3E14-ADE8-40B4-9830-ECF2C2AE98B8}">
      <dgm:prSet/>
      <dgm:spPr/>
      <dgm:t>
        <a:bodyPr/>
        <a:lstStyle/>
        <a:p>
          <a:endParaRPr lang="en-US" b="0">
            <a:latin typeface="Calibri" panose="020F0502020204030204" pitchFamily="34" charset="0"/>
          </a:endParaRPr>
        </a:p>
      </dgm:t>
    </dgm:pt>
    <dgm:pt modelId="{591ABE88-DF91-465D-9B5E-C48682670A12}" type="sibTrans" cxnId="{736E3E14-ADE8-40B4-9830-ECF2C2AE98B8}">
      <dgm:prSet/>
      <dgm:spPr/>
      <dgm:t>
        <a:bodyPr/>
        <a:lstStyle/>
        <a:p>
          <a:endParaRPr lang="en-US" b="0">
            <a:latin typeface="Calibri" panose="020F0502020204030204" pitchFamily="34" charset="0"/>
          </a:endParaRPr>
        </a:p>
      </dgm:t>
    </dgm:pt>
    <dgm:pt modelId="{1D6BC693-6F4E-4204-8810-BD93F221B68D}">
      <dgm:prSet custT="1"/>
      <dgm:spPr>
        <a:solidFill>
          <a:schemeClr val="bg1">
            <a:lumMod val="85000"/>
            <a:alpha val="80000"/>
          </a:schemeClr>
        </a:solidFill>
      </dgm:spPr>
      <dgm:t>
        <a:bodyPr/>
        <a:lstStyle/>
        <a:p>
          <a:r>
            <a:rPr lang="en-US" sz="1700" b="0">
              <a:latin typeface="Calibri" panose="020F0502020204030204" pitchFamily="34" charset="0"/>
              <a:ea typeface="ＭＳ Ｐゴシック" charset="0"/>
              <a:cs typeface="Century Gothic"/>
            </a:rPr>
            <a:t>Understand the other possible reactions, interpretations and judgments that may be possible</a:t>
          </a:r>
          <a:endParaRPr lang="en-US" sz="1700" b="0" dirty="0">
            <a:latin typeface="Calibri" panose="020F0502020204030204" pitchFamily="34" charset="0"/>
          </a:endParaRPr>
        </a:p>
      </dgm:t>
    </dgm:pt>
    <dgm:pt modelId="{40829665-D9AF-4D66-BE72-5722D5A5B489}" type="parTrans" cxnId="{C1ABEF54-C0D1-4D33-B319-A3D39F16BDE6}">
      <dgm:prSet/>
      <dgm:spPr/>
      <dgm:t>
        <a:bodyPr/>
        <a:lstStyle/>
        <a:p>
          <a:endParaRPr lang="en-US" b="0">
            <a:latin typeface="Calibri" panose="020F0502020204030204" pitchFamily="34" charset="0"/>
          </a:endParaRPr>
        </a:p>
      </dgm:t>
    </dgm:pt>
    <dgm:pt modelId="{6822D213-E4ED-4000-B866-DE217C7A566B}" type="sibTrans" cxnId="{C1ABEF54-C0D1-4D33-B319-A3D39F16BDE6}">
      <dgm:prSet/>
      <dgm:spPr/>
      <dgm:t>
        <a:bodyPr/>
        <a:lstStyle/>
        <a:p>
          <a:endParaRPr lang="en-US" b="0">
            <a:latin typeface="Calibri" panose="020F0502020204030204" pitchFamily="34" charset="0"/>
          </a:endParaRPr>
        </a:p>
      </dgm:t>
    </dgm:pt>
    <dgm:pt modelId="{D69A92B5-05C3-444D-86E9-0C1662FAD48E}">
      <dgm:prSet custT="1"/>
      <dgm:spPr>
        <a:solidFill>
          <a:schemeClr val="bg1">
            <a:lumMod val="85000"/>
            <a:alpha val="80000"/>
          </a:schemeClr>
        </a:solidFill>
      </dgm:spPr>
      <dgm:t>
        <a:bodyPr/>
        <a:lstStyle/>
        <a:p>
          <a:r>
            <a:rPr lang="en-US" sz="1700" b="0">
              <a:latin typeface="Calibri" panose="020F0502020204030204" pitchFamily="34" charset="0"/>
              <a:ea typeface="ＭＳ Ｐゴシック" charset="0"/>
              <a:cs typeface="Century Gothic"/>
            </a:rPr>
            <a:t>Search for the most empowering, productive way to deal with the situation</a:t>
          </a:r>
          <a:endParaRPr lang="en-US" sz="1700" b="0" dirty="0">
            <a:latin typeface="Calibri" panose="020F0502020204030204" pitchFamily="34" charset="0"/>
          </a:endParaRPr>
        </a:p>
      </dgm:t>
    </dgm:pt>
    <dgm:pt modelId="{522EA16D-317F-45BC-A35B-C8A3EF1BB50D}" type="parTrans" cxnId="{D77463BE-DA81-4E9B-9457-1F982827F782}">
      <dgm:prSet/>
      <dgm:spPr/>
      <dgm:t>
        <a:bodyPr/>
        <a:lstStyle/>
        <a:p>
          <a:endParaRPr lang="en-US" b="0">
            <a:latin typeface="Calibri" panose="020F0502020204030204" pitchFamily="34" charset="0"/>
          </a:endParaRPr>
        </a:p>
      </dgm:t>
    </dgm:pt>
    <dgm:pt modelId="{32C60C7E-01F9-4E2D-BC9D-E85C991DB7E7}" type="sibTrans" cxnId="{D77463BE-DA81-4E9B-9457-1F982827F782}">
      <dgm:prSet/>
      <dgm:spPr/>
      <dgm:t>
        <a:bodyPr/>
        <a:lstStyle/>
        <a:p>
          <a:endParaRPr lang="en-US" b="0">
            <a:latin typeface="Calibri" panose="020F0502020204030204" pitchFamily="34" charset="0"/>
          </a:endParaRPr>
        </a:p>
      </dgm:t>
    </dgm:pt>
    <dgm:pt modelId="{6C0608B1-4E25-4E0A-8CC3-4ACAB0B31244}" type="pres">
      <dgm:prSet presAssocID="{08C8696D-1E5B-4F2D-BDA1-57CAD21A4296}" presName="Name0" presStyleCnt="0">
        <dgm:presLayoutVars>
          <dgm:dir/>
          <dgm:animLvl val="lvl"/>
          <dgm:resizeHandles val="exact"/>
        </dgm:presLayoutVars>
      </dgm:prSet>
      <dgm:spPr/>
    </dgm:pt>
    <dgm:pt modelId="{39150747-7817-412A-BF3D-359A5BD278E9}" type="pres">
      <dgm:prSet presAssocID="{63942578-7132-4E36-A35A-E2462344284D}" presName="linNode" presStyleCnt="0"/>
      <dgm:spPr/>
    </dgm:pt>
    <dgm:pt modelId="{D86E6AD5-BE2D-4A60-8761-5418D91E2E80}" type="pres">
      <dgm:prSet presAssocID="{63942578-7132-4E36-A35A-E2462344284D}" presName="parentText" presStyleLbl="node1" presStyleIdx="0" presStyleCnt="5" custScaleX="37328">
        <dgm:presLayoutVars>
          <dgm:chMax val="1"/>
          <dgm:bulletEnabled val="1"/>
        </dgm:presLayoutVars>
      </dgm:prSet>
      <dgm:spPr/>
    </dgm:pt>
    <dgm:pt modelId="{9F6BEDA0-171D-4903-AC14-40EC432F7435}" type="pres">
      <dgm:prSet presAssocID="{63942578-7132-4E36-A35A-E2462344284D}" presName="descendantText" presStyleLbl="alignAccFollowNode1" presStyleIdx="0" presStyleCnt="5">
        <dgm:presLayoutVars>
          <dgm:bulletEnabled val="1"/>
        </dgm:presLayoutVars>
      </dgm:prSet>
      <dgm:spPr/>
    </dgm:pt>
    <dgm:pt modelId="{E43C8E32-FFBC-413E-99FC-7BF2ADB94C79}" type="pres">
      <dgm:prSet presAssocID="{B064112B-1D3E-430E-B7B8-BE51207A1CFC}" presName="sp" presStyleCnt="0"/>
      <dgm:spPr/>
    </dgm:pt>
    <dgm:pt modelId="{0B0A31EA-5E85-4F99-860D-7B2D7D022E7C}" type="pres">
      <dgm:prSet presAssocID="{351F8A3E-0DDB-4E8E-8800-2D2D5126FFA7}" presName="linNode" presStyleCnt="0"/>
      <dgm:spPr/>
    </dgm:pt>
    <dgm:pt modelId="{CA93294E-84B5-4460-BD32-C0B7FFB0C4DD}" type="pres">
      <dgm:prSet presAssocID="{351F8A3E-0DDB-4E8E-8800-2D2D5126FFA7}" presName="parentText" presStyleLbl="node1" presStyleIdx="1" presStyleCnt="5" custScaleX="37328">
        <dgm:presLayoutVars>
          <dgm:chMax val="1"/>
          <dgm:bulletEnabled val="1"/>
        </dgm:presLayoutVars>
      </dgm:prSet>
      <dgm:spPr/>
    </dgm:pt>
    <dgm:pt modelId="{1E6D7E4C-E588-4CB6-8C5D-2539C7E32E18}" type="pres">
      <dgm:prSet presAssocID="{351F8A3E-0DDB-4E8E-8800-2D2D5126FFA7}" presName="descendantText" presStyleLbl="alignAccFollowNode1" presStyleIdx="1" presStyleCnt="5">
        <dgm:presLayoutVars>
          <dgm:bulletEnabled val="1"/>
        </dgm:presLayoutVars>
      </dgm:prSet>
      <dgm:spPr/>
    </dgm:pt>
    <dgm:pt modelId="{433050DE-7CCA-4470-809B-7A953D4B4B65}" type="pres">
      <dgm:prSet presAssocID="{D3D78D28-4452-4559-8BFD-7C8104D54CB7}" presName="sp" presStyleCnt="0"/>
      <dgm:spPr/>
    </dgm:pt>
    <dgm:pt modelId="{37971151-C5EB-4C09-ACB0-10B23F883115}" type="pres">
      <dgm:prSet presAssocID="{C545023C-BF4B-4910-BFF6-56A6CDE4B5A3}" presName="linNode" presStyleCnt="0"/>
      <dgm:spPr/>
    </dgm:pt>
    <dgm:pt modelId="{C7766F10-D90C-4AD0-AD8A-965415127C62}" type="pres">
      <dgm:prSet presAssocID="{C545023C-BF4B-4910-BFF6-56A6CDE4B5A3}" presName="parentText" presStyleLbl="node1" presStyleIdx="2" presStyleCnt="5" custScaleX="37328">
        <dgm:presLayoutVars>
          <dgm:chMax val="1"/>
          <dgm:bulletEnabled val="1"/>
        </dgm:presLayoutVars>
      </dgm:prSet>
      <dgm:spPr/>
    </dgm:pt>
    <dgm:pt modelId="{9E328536-B242-42D1-B9BC-F9A235A72249}" type="pres">
      <dgm:prSet presAssocID="{C545023C-BF4B-4910-BFF6-56A6CDE4B5A3}" presName="descendantText" presStyleLbl="alignAccFollowNode1" presStyleIdx="2" presStyleCnt="5">
        <dgm:presLayoutVars>
          <dgm:bulletEnabled val="1"/>
        </dgm:presLayoutVars>
      </dgm:prSet>
      <dgm:spPr/>
    </dgm:pt>
    <dgm:pt modelId="{3694DA27-CF83-4458-9A51-6FE9E7D5C242}" type="pres">
      <dgm:prSet presAssocID="{08C973DB-4C78-4771-805C-7B3A223A5D61}" presName="sp" presStyleCnt="0"/>
      <dgm:spPr/>
    </dgm:pt>
    <dgm:pt modelId="{D3A28CDF-6971-4420-B671-DAF7D5404F60}" type="pres">
      <dgm:prSet presAssocID="{AA9312ED-9112-4073-8776-E2378C5ED6A1}" presName="linNode" presStyleCnt="0"/>
      <dgm:spPr/>
    </dgm:pt>
    <dgm:pt modelId="{A3879EB0-7356-428E-98E5-23232A883EC1}" type="pres">
      <dgm:prSet presAssocID="{AA9312ED-9112-4073-8776-E2378C5ED6A1}" presName="parentText" presStyleLbl="node1" presStyleIdx="3" presStyleCnt="5" custScaleX="37328">
        <dgm:presLayoutVars>
          <dgm:chMax val="1"/>
          <dgm:bulletEnabled val="1"/>
        </dgm:presLayoutVars>
      </dgm:prSet>
      <dgm:spPr/>
    </dgm:pt>
    <dgm:pt modelId="{68F6EAE8-1D70-4DB5-B13F-0A8F91DABD8F}" type="pres">
      <dgm:prSet presAssocID="{AA9312ED-9112-4073-8776-E2378C5ED6A1}" presName="descendantText" presStyleLbl="alignAccFollowNode1" presStyleIdx="3" presStyleCnt="5">
        <dgm:presLayoutVars>
          <dgm:bulletEnabled val="1"/>
        </dgm:presLayoutVars>
      </dgm:prSet>
      <dgm:spPr/>
    </dgm:pt>
    <dgm:pt modelId="{207273A4-4361-486E-938F-293403E1D440}" type="pres">
      <dgm:prSet presAssocID="{591ABE88-DF91-465D-9B5E-C48682670A12}" presName="sp" presStyleCnt="0"/>
      <dgm:spPr/>
    </dgm:pt>
    <dgm:pt modelId="{58AE5E0F-A7A3-4AA9-BC3F-6947054FC03F}" type="pres">
      <dgm:prSet presAssocID="{A92353AB-52C8-492E-ABDC-3CB2AAD4815E}" presName="linNode" presStyleCnt="0"/>
      <dgm:spPr/>
    </dgm:pt>
    <dgm:pt modelId="{EB61B384-8A5F-442F-B72A-9A71E01C0EC8}" type="pres">
      <dgm:prSet presAssocID="{A92353AB-52C8-492E-ABDC-3CB2AAD4815E}" presName="parentText" presStyleLbl="node1" presStyleIdx="4" presStyleCnt="5" custScaleX="37328">
        <dgm:presLayoutVars>
          <dgm:chMax val="1"/>
          <dgm:bulletEnabled val="1"/>
        </dgm:presLayoutVars>
      </dgm:prSet>
      <dgm:spPr/>
    </dgm:pt>
    <dgm:pt modelId="{B8F0FD24-923A-494D-AE42-6C713869668E}" type="pres">
      <dgm:prSet presAssocID="{A92353AB-52C8-492E-ABDC-3CB2AAD4815E}" presName="descendantText" presStyleLbl="alignAccFollowNode1" presStyleIdx="4" presStyleCnt="5">
        <dgm:presLayoutVars>
          <dgm:bulletEnabled val="1"/>
        </dgm:presLayoutVars>
      </dgm:prSet>
      <dgm:spPr/>
    </dgm:pt>
  </dgm:ptLst>
  <dgm:cxnLst>
    <dgm:cxn modelId="{A5F3F303-4062-4288-B7B0-69F4F52CC098}" srcId="{351F8A3E-0DDB-4E8E-8800-2D2D5126FFA7}" destId="{91E03618-8F89-47F0-B0B8-44F6B58161A0}" srcOrd="0" destOrd="0" parTransId="{2043A2C9-4221-4F2E-AC98-80B331DA493E}" sibTransId="{6FFA88D0-B4BE-4137-9EB7-CBC194F016F2}"/>
    <dgm:cxn modelId="{9383CA0C-EEEB-4D43-8D20-049B1A597162}" type="presOf" srcId="{C545023C-BF4B-4910-BFF6-56A6CDE4B5A3}" destId="{C7766F10-D90C-4AD0-AD8A-965415127C62}" srcOrd="0" destOrd="0" presId="urn:microsoft.com/office/officeart/2005/8/layout/vList5"/>
    <dgm:cxn modelId="{6116BA13-98BD-46CE-A06C-DB1D67FB638B}" type="presOf" srcId="{351F8A3E-0DDB-4E8E-8800-2D2D5126FFA7}" destId="{CA93294E-84B5-4460-BD32-C0B7FFB0C4DD}" srcOrd="0" destOrd="0" presId="urn:microsoft.com/office/officeart/2005/8/layout/vList5"/>
    <dgm:cxn modelId="{736E3E14-ADE8-40B4-9830-ECF2C2AE98B8}" srcId="{08C8696D-1E5B-4F2D-BDA1-57CAD21A4296}" destId="{AA9312ED-9112-4073-8776-E2378C5ED6A1}" srcOrd="3" destOrd="0" parTransId="{B78E5A4B-5028-4B68-A5FC-94F7059D445B}" sibTransId="{591ABE88-DF91-465D-9B5E-C48682670A12}"/>
    <dgm:cxn modelId="{2C34EA1A-BCB6-4048-98D9-92CC3010868F}" srcId="{A92353AB-52C8-492E-ABDC-3CB2AAD4815E}" destId="{7C4D515C-9F72-4252-9C6E-8E88DB200BD5}" srcOrd="0" destOrd="0" parTransId="{BF08FB0D-5C23-4456-A7CB-CA7F4C36173C}" sibTransId="{0FF2D93F-BC95-4EDC-9BD5-529D016F3E89}"/>
    <dgm:cxn modelId="{EE260134-66BD-443E-BE61-8DA91ABF347E}" type="presOf" srcId="{91E03618-8F89-47F0-B0B8-44F6B58161A0}" destId="{1E6D7E4C-E588-4CB6-8C5D-2539C7E32E18}" srcOrd="0" destOrd="0" presId="urn:microsoft.com/office/officeart/2005/8/layout/vList5"/>
    <dgm:cxn modelId="{309F2535-732F-4563-A240-20BB28E8A6DA}" srcId="{63942578-7132-4E36-A35A-E2462344284D}" destId="{80C0CDE4-5ED9-4F27-9A8C-06C4B0A762AF}" srcOrd="0" destOrd="0" parTransId="{0606904D-B6A2-4E6B-9525-4A3FC3F97038}" sibTransId="{293FC5F4-AD22-40F9-A8B4-90DA7B984117}"/>
    <dgm:cxn modelId="{AC1BA237-B0E9-41B2-8CAC-0D40E41C4065}" type="presOf" srcId="{80C0CDE4-5ED9-4F27-9A8C-06C4B0A762AF}" destId="{9F6BEDA0-171D-4903-AC14-40EC432F7435}" srcOrd="0" destOrd="0" presId="urn:microsoft.com/office/officeart/2005/8/layout/vList5"/>
    <dgm:cxn modelId="{C1ABEF54-C0D1-4D33-B319-A3D39F16BDE6}" srcId="{C545023C-BF4B-4910-BFF6-56A6CDE4B5A3}" destId="{1D6BC693-6F4E-4204-8810-BD93F221B68D}" srcOrd="0" destOrd="0" parTransId="{40829665-D9AF-4D66-BE72-5722D5A5B489}" sibTransId="{6822D213-E4ED-4000-B866-DE217C7A566B}"/>
    <dgm:cxn modelId="{34A94078-3F43-4180-9729-8ECEC3BAFF86}" type="presOf" srcId="{63942578-7132-4E36-A35A-E2462344284D}" destId="{D86E6AD5-BE2D-4A60-8761-5418D91E2E80}" srcOrd="0" destOrd="0" presId="urn:microsoft.com/office/officeart/2005/8/layout/vList5"/>
    <dgm:cxn modelId="{BEF7977D-CB31-4C21-8BC1-D2FE66C36BE1}" type="presOf" srcId="{08C8696D-1E5B-4F2D-BDA1-57CAD21A4296}" destId="{6C0608B1-4E25-4E0A-8CC3-4ACAB0B31244}" srcOrd="0" destOrd="0" presId="urn:microsoft.com/office/officeart/2005/8/layout/vList5"/>
    <dgm:cxn modelId="{907AA79C-8B05-4251-A380-11DADBB5819A}" srcId="{08C8696D-1E5B-4F2D-BDA1-57CAD21A4296}" destId="{63942578-7132-4E36-A35A-E2462344284D}" srcOrd="0" destOrd="0" parTransId="{815A2C2B-255A-412E-98D4-571CF051CDAB}" sibTransId="{B064112B-1D3E-430E-B7B8-BE51207A1CFC}"/>
    <dgm:cxn modelId="{B5DD60A7-788D-43F9-8D3D-EFFAA870464C}" type="presOf" srcId="{A92353AB-52C8-492E-ABDC-3CB2AAD4815E}" destId="{EB61B384-8A5F-442F-B72A-9A71E01C0EC8}" srcOrd="0" destOrd="0" presId="urn:microsoft.com/office/officeart/2005/8/layout/vList5"/>
    <dgm:cxn modelId="{D77463BE-DA81-4E9B-9457-1F982827F782}" srcId="{AA9312ED-9112-4073-8776-E2378C5ED6A1}" destId="{D69A92B5-05C3-444D-86E9-0C1662FAD48E}" srcOrd="0" destOrd="0" parTransId="{522EA16D-317F-45BC-A35B-C8A3EF1BB50D}" sibTransId="{32C60C7E-01F9-4E2D-BC9D-E85C991DB7E7}"/>
    <dgm:cxn modelId="{D45F88C0-77DF-4D23-B01B-ADC2CD951AB3}" srcId="{08C8696D-1E5B-4F2D-BDA1-57CAD21A4296}" destId="{351F8A3E-0DDB-4E8E-8800-2D2D5126FFA7}" srcOrd="1" destOrd="0" parTransId="{494D727A-B23E-4977-B8B9-B53926F34575}" sibTransId="{D3D78D28-4452-4559-8BFD-7C8104D54CB7}"/>
    <dgm:cxn modelId="{244CCEC8-1FF1-4D3C-A502-3B00AFD7BF17}" srcId="{08C8696D-1E5B-4F2D-BDA1-57CAD21A4296}" destId="{C545023C-BF4B-4910-BFF6-56A6CDE4B5A3}" srcOrd="2" destOrd="0" parTransId="{4DC09C36-0F59-4EE3-A76E-08C5A9018470}" sibTransId="{08C973DB-4C78-4771-805C-7B3A223A5D61}"/>
    <dgm:cxn modelId="{E2D006D8-B753-46D5-B2F4-A024C6F13B12}" type="presOf" srcId="{AA9312ED-9112-4073-8776-E2378C5ED6A1}" destId="{A3879EB0-7356-428E-98E5-23232A883EC1}" srcOrd="0" destOrd="0" presId="urn:microsoft.com/office/officeart/2005/8/layout/vList5"/>
    <dgm:cxn modelId="{1C8852D8-2066-435D-AC7B-BF37FE31D4B2}" type="presOf" srcId="{7C4D515C-9F72-4252-9C6E-8E88DB200BD5}" destId="{B8F0FD24-923A-494D-AE42-6C713869668E}" srcOrd="0" destOrd="0" presId="urn:microsoft.com/office/officeart/2005/8/layout/vList5"/>
    <dgm:cxn modelId="{9333A7E8-6692-42F8-9C8C-EB139569474C}" type="presOf" srcId="{D69A92B5-05C3-444D-86E9-0C1662FAD48E}" destId="{68F6EAE8-1D70-4DB5-B13F-0A8F91DABD8F}" srcOrd="0" destOrd="0" presId="urn:microsoft.com/office/officeart/2005/8/layout/vList5"/>
    <dgm:cxn modelId="{F9E602EA-D1A6-4541-B83F-6A0C05385BF0}" srcId="{08C8696D-1E5B-4F2D-BDA1-57CAD21A4296}" destId="{A92353AB-52C8-492E-ABDC-3CB2AAD4815E}" srcOrd="4" destOrd="0" parTransId="{E434833C-3AEE-4DE7-9763-2152B5C53721}" sibTransId="{AC2C365C-641C-4AC4-9A52-D45B07CDF605}"/>
    <dgm:cxn modelId="{E47C93F6-701D-47CD-A054-37399CF88D92}" type="presOf" srcId="{1D6BC693-6F4E-4204-8810-BD93F221B68D}" destId="{9E328536-B242-42D1-B9BC-F9A235A72249}" srcOrd="0" destOrd="0" presId="urn:microsoft.com/office/officeart/2005/8/layout/vList5"/>
    <dgm:cxn modelId="{17A4CF30-7132-4FAF-8324-6D58F76CE20F}" type="presParOf" srcId="{6C0608B1-4E25-4E0A-8CC3-4ACAB0B31244}" destId="{39150747-7817-412A-BF3D-359A5BD278E9}" srcOrd="0" destOrd="0" presId="urn:microsoft.com/office/officeart/2005/8/layout/vList5"/>
    <dgm:cxn modelId="{AFF9E448-F101-4F38-93B9-701205557518}" type="presParOf" srcId="{39150747-7817-412A-BF3D-359A5BD278E9}" destId="{D86E6AD5-BE2D-4A60-8761-5418D91E2E80}" srcOrd="0" destOrd="0" presId="urn:microsoft.com/office/officeart/2005/8/layout/vList5"/>
    <dgm:cxn modelId="{2F3B64E1-8ABA-4C44-A3F9-CF04462A4DEC}" type="presParOf" srcId="{39150747-7817-412A-BF3D-359A5BD278E9}" destId="{9F6BEDA0-171D-4903-AC14-40EC432F7435}" srcOrd="1" destOrd="0" presId="urn:microsoft.com/office/officeart/2005/8/layout/vList5"/>
    <dgm:cxn modelId="{B8F9DC55-3F1D-4201-A9A9-0AC5393422E1}" type="presParOf" srcId="{6C0608B1-4E25-4E0A-8CC3-4ACAB0B31244}" destId="{E43C8E32-FFBC-413E-99FC-7BF2ADB94C79}" srcOrd="1" destOrd="0" presId="urn:microsoft.com/office/officeart/2005/8/layout/vList5"/>
    <dgm:cxn modelId="{949C7BDE-8541-4CAF-8548-4B024B0C2FBC}" type="presParOf" srcId="{6C0608B1-4E25-4E0A-8CC3-4ACAB0B31244}" destId="{0B0A31EA-5E85-4F99-860D-7B2D7D022E7C}" srcOrd="2" destOrd="0" presId="urn:microsoft.com/office/officeart/2005/8/layout/vList5"/>
    <dgm:cxn modelId="{123BAE3E-11D6-4530-8E10-846F5DE151F3}" type="presParOf" srcId="{0B0A31EA-5E85-4F99-860D-7B2D7D022E7C}" destId="{CA93294E-84B5-4460-BD32-C0B7FFB0C4DD}" srcOrd="0" destOrd="0" presId="urn:microsoft.com/office/officeart/2005/8/layout/vList5"/>
    <dgm:cxn modelId="{4B7228D8-AA85-4132-8922-CD90E8D41B4D}" type="presParOf" srcId="{0B0A31EA-5E85-4F99-860D-7B2D7D022E7C}" destId="{1E6D7E4C-E588-4CB6-8C5D-2539C7E32E18}" srcOrd="1" destOrd="0" presId="urn:microsoft.com/office/officeart/2005/8/layout/vList5"/>
    <dgm:cxn modelId="{DE16BD38-E7CE-4FF0-B0F9-25BA06C51007}" type="presParOf" srcId="{6C0608B1-4E25-4E0A-8CC3-4ACAB0B31244}" destId="{433050DE-7CCA-4470-809B-7A953D4B4B65}" srcOrd="3" destOrd="0" presId="urn:microsoft.com/office/officeart/2005/8/layout/vList5"/>
    <dgm:cxn modelId="{C5936E76-4F2E-416C-85C1-8E4F55D1AF34}" type="presParOf" srcId="{6C0608B1-4E25-4E0A-8CC3-4ACAB0B31244}" destId="{37971151-C5EB-4C09-ACB0-10B23F883115}" srcOrd="4" destOrd="0" presId="urn:microsoft.com/office/officeart/2005/8/layout/vList5"/>
    <dgm:cxn modelId="{B4EB3F2C-844F-44A2-9B93-2BF3D7B60FEC}" type="presParOf" srcId="{37971151-C5EB-4C09-ACB0-10B23F883115}" destId="{C7766F10-D90C-4AD0-AD8A-965415127C62}" srcOrd="0" destOrd="0" presId="urn:microsoft.com/office/officeart/2005/8/layout/vList5"/>
    <dgm:cxn modelId="{445F4601-E55D-4C19-BA4A-5BE68DE4E9B3}" type="presParOf" srcId="{37971151-C5EB-4C09-ACB0-10B23F883115}" destId="{9E328536-B242-42D1-B9BC-F9A235A72249}" srcOrd="1" destOrd="0" presId="urn:microsoft.com/office/officeart/2005/8/layout/vList5"/>
    <dgm:cxn modelId="{1AEB08E7-933D-4C28-AF78-27664947EEF1}" type="presParOf" srcId="{6C0608B1-4E25-4E0A-8CC3-4ACAB0B31244}" destId="{3694DA27-CF83-4458-9A51-6FE9E7D5C242}" srcOrd="5" destOrd="0" presId="urn:microsoft.com/office/officeart/2005/8/layout/vList5"/>
    <dgm:cxn modelId="{8A7454A0-84DB-42C7-AD5A-D355152A97DA}" type="presParOf" srcId="{6C0608B1-4E25-4E0A-8CC3-4ACAB0B31244}" destId="{D3A28CDF-6971-4420-B671-DAF7D5404F60}" srcOrd="6" destOrd="0" presId="urn:microsoft.com/office/officeart/2005/8/layout/vList5"/>
    <dgm:cxn modelId="{1AF2EC58-BEFE-4558-BC3A-436E2E1C0D65}" type="presParOf" srcId="{D3A28CDF-6971-4420-B671-DAF7D5404F60}" destId="{A3879EB0-7356-428E-98E5-23232A883EC1}" srcOrd="0" destOrd="0" presId="urn:microsoft.com/office/officeart/2005/8/layout/vList5"/>
    <dgm:cxn modelId="{7648F7B2-D880-4FCA-9EF7-54D9B127DE9B}" type="presParOf" srcId="{D3A28CDF-6971-4420-B671-DAF7D5404F60}" destId="{68F6EAE8-1D70-4DB5-B13F-0A8F91DABD8F}" srcOrd="1" destOrd="0" presId="urn:microsoft.com/office/officeart/2005/8/layout/vList5"/>
    <dgm:cxn modelId="{802DC006-84B1-4EF0-8061-A1087955FA51}" type="presParOf" srcId="{6C0608B1-4E25-4E0A-8CC3-4ACAB0B31244}" destId="{207273A4-4361-486E-938F-293403E1D440}" srcOrd="7" destOrd="0" presId="urn:microsoft.com/office/officeart/2005/8/layout/vList5"/>
    <dgm:cxn modelId="{70138B84-EFA1-49F6-9FCE-F7DEC027C134}" type="presParOf" srcId="{6C0608B1-4E25-4E0A-8CC3-4ACAB0B31244}" destId="{58AE5E0F-A7A3-4AA9-BC3F-6947054FC03F}" srcOrd="8" destOrd="0" presId="urn:microsoft.com/office/officeart/2005/8/layout/vList5"/>
    <dgm:cxn modelId="{CBF0B574-33F7-485A-BC04-ABE0A2D7B43C}" type="presParOf" srcId="{58AE5E0F-A7A3-4AA9-BC3F-6947054FC03F}" destId="{EB61B384-8A5F-442F-B72A-9A71E01C0EC8}" srcOrd="0" destOrd="0" presId="urn:microsoft.com/office/officeart/2005/8/layout/vList5"/>
    <dgm:cxn modelId="{2C58FE48-666E-457D-9134-04F7ABDDF19E}" type="presParOf" srcId="{58AE5E0F-A7A3-4AA9-BC3F-6947054FC03F}" destId="{B8F0FD24-923A-494D-AE42-6C713869668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AEF9F4-130D-4C35-89D5-6AA679F06C6B}">
      <dsp:nvSpPr>
        <dsp:cNvPr id="0" name=""/>
        <dsp:cNvSpPr/>
      </dsp:nvSpPr>
      <dsp:spPr>
        <a:xfrm rot="16200000">
          <a:off x="722586" y="1596913"/>
          <a:ext cx="3381495" cy="2066452"/>
        </a:xfrm>
        <a:prstGeom prst="round2SameRect">
          <a:avLst>
            <a:gd name="adj1" fmla="val 16670"/>
            <a:gd name="adj2" fmla="val 0"/>
          </a:avLst>
        </a:prstGeom>
        <a:gradFill rotWithShape="0">
          <a:gsLst>
            <a:gs pos="0">
              <a:schemeClr val="accent3">
                <a:tint val="50000"/>
                <a:hueOff val="0"/>
                <a:satOff val="0"/>
                <a:lumOff val="0"/>
                <a:alphaOff val="0"/>
                <a:satMod val="103000"/>
                <a:lumMod val="102000"/>
                <a:tint val="94000"/>
              </a:schemeClr>
            </a:gs>
            <a:gs pos="50000">
              <a:schemeClr val="accent3">
                <a:tint val="50000"/>
                <a:hueOff val="0"/>
                <a:satOff val="0"/>
                <a:lumOff val="0"/>
                <a:alphaOff val="0"/>
                <a:satMod val="110000"/>
                <a:lumMod val="100000"/>
                <a:shade val="100000"/>
              </a:schemeClr>
            </a:gs>
            <a:gs pos="100000">
              <a:schemeClr val="accent3">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txBody>
        <a:bodyPr spcFirstLastPara="0" vert="horz" wrap="square" lIns="95250" tIns="158750" rIns="142875" bIns="158750" numCol="1" spcCol="1270" anchor="t" anchorCtr="0">
          <a:noAutofit/>
        </a:bodyPr>
        <a:lstStyle/>
        <a:p>
          <a:pPr marL="0" lvl="0" indent="0" algn="l" defTabSz="1111250">
            <a:lnSpc>
              <a:spcPct val="90000"/>
            </a:lnSpc>
            <a:spcBef>
              <a:spcPct val="0"/>
            </a:spcBef>
            <a:spcAft>
              <a:spcPct val="35000"/>
            </a:spcAft>
            <a:buNone/>
          </a:pPr>
          <a:r>
            <a:rPr lang="en-US" sz="2500" kern="1200" dirty="0"/>
            <a:t>Mental associations without awareness, intention or control</a:t>
          </a:r>
        </a:p>
      </dsp:txBody>
      <dsp:txXfrm rot="5400000">
        <a:off x="1481001" y="1040286"/>
        <a:ext cx="1965558" cy="3179707"/>
      </dsp:txXfrm>
    </dsp:sp>
    <dsp:sp modelId="{E1D01525-CC12-4740-9A4E-47256C556D77}">
      <dsp:nvSpPr>
        <dsp:cNvPr id="0" name=""/>
        <dsp:cNvSpPr/>
      </dsp:nvSpPr>
      <dsp:spPr>
        <a:xfrm rot="5400000">
          <a:off x="2882872" y="1596913"/>
          <a:ext cx="3381495" cy="2066452"/>
        </a:xfrm>
        <a:prstGeom prst="round2SameRect">
          <a:avLst>
            <a:gd name="adj1" fmla="val 16670"/>
            <a:gd name="adj2" fmla="val 0"/>
          </a:avLst>
        </a:prstGeom>
        <a:gradFill rotWithShape="0">
          <a:gsLst>
            <a:gs pos="0">
              <a:schemeClr val="accent3">
                <a:tint val="50000"/>
                <a:hueOff val="1955669"/>
                <a:satOff val="100000"/>
                <a:lumOff val="10532"/>
                <a:alphaOff val="0"/>
                <a:satMod val="103000"/>
                <a:lumMod val="102000"/>
                <a:tint val="94000"/>
              </a:schemeClr>
            </a:gs>
            <a:gs pos="50000">
              <a:schemeClr val="accent3">
                <a:tint val="50000"/>
                <a:hueOff val="1955669"/>
                <a:satOff val="100000"/>
                <a:lumOff val="10532"/>
                <a:alphaOff val="0"/>
                <a:satMod val="110000"/>
                <a:lumMod val="100000"/>
                <a:shade val="100000"/>
              </a:schemeClr>
            </a:gs>
            <a:gs pos="100000">
              <a:schemeClr val="accent3">
                <a:tint val="50000"/>
                <a:hueOff val="1955669"/>
                <a:satOff val="100000"/>
                <a:lumOff val="10532"/>
                <a:alphaOff val="0"/>
                <a:lumMod val="99000"/>
                <a:satMod val="120000"/>
                <a:shade val="78000"/>
              </a:schemeClr>
            </a:gs>
          </a:gsLst>
          <a:lin ang="5400000" scaled="0"/>
        </a:gradFill>
        <a:ln>
          <a:no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txBody>
        <a:bodyPr spcFirstLastPara="0" vert="horz" wrap="square" lIns="142875" tIns="158750" rIns="95250" bIns="158750" numCol="1" spcCol="1270" anchor="t" anchorCtr="0">
          <a:noAutofit/>
        </a:bodyPr>
        <a:lstStyle/>
        <a:p>
          <a:pPr marL="0" lvl="0" indent="0" algn="l" defTabSz="1111250">
            <a:lnSpc>
              <a:spcPct val="90000"/>
            </a:lnSpc>
            <a:spcBef>
              <a:spcPct val="0"/>
            </a:spcBef>
            <a:spcAft>
              <a:spcPct val="35000"/>
            </a:spcAft>
            <a:buNone/>
          </a:pPr>
          <a:r>
            <a:rPr lang="en-US" sz="2500" kern="1200" dirty="0"/>
            <a:t>A tendency or inclination that results in judgement without question</a:t>
          </a:r>
        </a:p>
      </dsp:txBody>
      <dsp:txXfrm rot="-5400000">
        <a:off x="3540393" y="1040286"/>
        <a:ext cx="1965558" cy="3179707"/>
      </dsp:txXfrm>
    </dsp:sp>
    <dsp:sp modelId="{948F80F5-66BD-4557-A8E6-620FBCC89ED4}">
      <dsp:nvSpPr>
        <dsp:cNvPr id="0" name=""/>
        <dsp:cNvSpPr/>
      </dsp:nvSpPr>
      <dsp:spPr>
        <a:xfrm>
          <a:off x="2413122" y="0"/>
          <a:ext cx="2160285" cy="2160180"/>
        </a:xfrm>
        <a:prstGeom prst="circularArrow">
          <a:avLst>
            <a:gd name="adj1" fmla="val 12500"/>
            <a:gd name="adj2" fmla="val 1142322"/>
            <a:gd name="adj3" fmla="val 20457678"/>
            <a:gd name="adj4" fmla="val 10800000"/>
            <a:gd name="adj5" fmla="val 125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CFD764C-7BED-462D-9441-3E823F31807E}">
      <dsp:nvSpPr>
        <dsp:cNvPr id="0" name=""/>
        <dsp:cNvSpPr/>
      </dsp:nvSpPr>
      <dsp:spPr>
        <a:xfrm rot="10800000">
          <a:off x="2413122" y="3099573"/>
          <a:ext cx="2160285" cy="2160180"/>
        </a:xfrm>
        <a:prstGeom prst="circularArrow">
          <a:avLst>
            <a:gd name="adj1" fmla="val 12500"/>
            <a:gd name="adj2" fmla="val 1142322"/>
            <a:gd name="adj3" fmla="val 20457678"/>
            <a:gd name="adj4" fmla="val 10800000"/>
            <a:gd name="adj5" fmla="val 12500"/>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6BEDA0-171D-4903-AC14-40EC432F7435}">
      <dsp:nvSpPr>
        <dsp:cNvPr id="0" name=""/>
        <dsp:cNvSpPr/>
      </dsp:nvSpPr>
      <dsp:spPr>
        <a:xfrm rot="5400000">
          <a:off x="4483390" y="-2282415"/>
          <a:ext cx="714479" cy="5462016"/>
        </a:xfrm>
        <a:prstGeom prst="round2SameRect">
          <a:avLst/>
        </a:prstGeom>
        <a:solidFill>
          <a:schemeClr val="bg1">
            <a:lumMod val="85000"/>
            <a:alpha val="8000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55650">
            <a:lnSpc>
              <a:spcPct val="90000"/>
            </a:lnSpc>
            <a:spcBef>
              <a:spcPct val="0"/>
            </a:spcBef>
            <a:spcAft>
              <a:spcPct val="15000"/>
            </a:spcAft>
            <a:buChar char="•"/>
          </a:pPr>
          <a:r>
            <a:rPr lang="en-US" sz="1700" b="0" kern="1200" dirty="0">
              <a:latin typeface="Calibri" panose="020F0502020204030204" pitchFamily="34" charset="0"/>
              <a:ea typeface="ＭＳ Ｐゴシック" charset="0"/>
              <a:cs typeface="Century Gothic"/>
            </a:rPr>
            <a:t>Pay attention to what’s actually happening, beneath the judgments and assessments</a:t>
          </a:r>
          <a:endParaRPr lang="en-US" sz="1700" b="0" kern="1200" dirty="0">
            <a:latin typeface="Calibri" panose="020F0502020204030204" pitchFamily="34" charset="0"/>
          </a:endParaRPr>
        </a:p>
      </dsp:txBody>
      <dsp:txXfrm rot="-5400000">
        <a:off x="2109622" y="126231"/>
        <a:ext cx="5427138" cy="644723"/>
      </dsp:txXfrm>
    </dsp:sp>
    <dsp:sp modelId="{D86E6AD5-BE2D-4A60-8761-5418D91E2E80}">
      <dsp:nvSpPr>
        <dsp:cNvPr id="0" name=""/>
        <dsp:cNvSpPr/>
      </dsp:nvSpPr>
      <dsp:spPr>
        <a:xfrm>
          <a:off x="962762" y="2042"/>
          <a:ext cx="1146859" cy="893098"/>
        </a:xfrm>
        <a:prstGeom prst="roundRect">
          <a:avLst/>
        </a:prstGeom>
        <a:solidFill>
          <a:srgbClr val="27245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85725" rIns="171450" bIns="85725" numCol="1" spcCol="1270" anchor="ctr" anchorCtr="0">
          <a:noAutofit/>
        </a:bodyPr>
        <a:lstStyle/>
        <a:p>
          <a:pPr marL="0" lvl="0" indent="0" algn="ctr" defTabSz="2000250">
            <a:lnSpc>
              <a:spcPct val="90000"/>
            </a:lnSpc>
            <a:spcBef>
              <a:spcPct val="0"/>
            </a:spcBef>
            <a:spcAft>
              <a:spcPct val="35000"/>
            </a:spcAft>
            <a:buNone/>
          </a:pPr>
          <a:r>
            <a:rPr lang="en-US" sz="4500" b="0" kern="1200" dirty="0">
              <a:latin typeface="Calibri" panose="020F0502020204030204" pitchFamily="34" charset="0"/>
            </a:rPr>
            <a:t>P</a:t>
          </a:r>
        </a:p>
      </dsp:txBody>
      <dsp:txXfrm>
        <a:off x="1006359" y="45639"/>
        <a:ext cx="1059665" cy="805904"/>
      </dsp:txXfrm>
    </dsp:sp>
    <dsp:sp modelId="{1E6D7E4C-E588-4CB6-8C5D-2539C7E32E18}">
      <dsp:nvSpPr>
        <dsp:cNvPr id="0" name=""/>
        <dsp:cNvSpPr/>
      </dsp:nvSpPr>
      <dsp:spPr>
        <a:xfrm rot="5400000">
          <a:off x="4483390" y="-1344661"/>
          <a:ext cx="714479" cy="5462016"/>
        </a:xfrm>
        <a:prstGeom prst="round2SameRect">
          <a:avLst/>
        </a:prstGeom>
        <a:solidFill>
          <a:schemeClr val="bg1">
            <a:lumMod val="85000"/>
            <a:alpha val="8000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55650">
            <a:lnSpc>
              <a:spcPct val="90000"/>
            </a:lnSpc>
            <a:spcBef>
              <a:spcPct val="0"/>
            </a:spcBef>
            <a:spcAft>
              <a:spcPct val="15000"/>
            </a:spcAft>
            <a:buChar char="•"/>
          </a:pPr>
          <a:r>
            <a:rPr lang="en-US" sz="1700" b="0" kern="1200">
              <a:latin typeface="Calibri" panose="020F0502020204030204" pitchFamily="34" charset="0"/>
              <a:ea typeface="ＭＳ Ｐゴシック" charset="0"/>
              <a:cs typeface="Century Gothic"/>
            </a:rPr>
            <a:t>Acknowledge your own reactions, interpretations and judgments</a:t>
          </a:r>
          <a:endParaRPr lang="en-US" sz="1700" b="0" kern="1200" dirty="0">
            <a:latin typeface="Calibri" panose="020F0502020204030204" pitchFamily="34" charset="0"/>
          </a:endParaRPr>
        </a:p>
      </dsp:txBody>
      <dsp:txXfrm rot="-5400000">
        <a:off x="2109622" y="1063985"/>
        <a:ext cx="5427138" cy="644723"/>
      </dsp:txXfrm>
    </dsp:sp>
    <dsp:sp modelId="{CA93294E-84B5-4460-BD32-C0B7FFB0C4DD}">
      <dsp:nvSpPr>
        <dsp:cNvPr id="0" name=""/>
        <dsp:cNvSpPr/>
      </dsp:nvSpPr>
      <dsp:spPr>
        <a:xfrm>
          <a:off x="962762" y="939796"/>
          <a:ext cx="1146859" cy="893098"/>
        </a:xfrm>
        <a:prstGeom prst="roundRect">
          <a:avLst/>
        </a:prstGeom>
        <a:solidFill>
          <a:srgbClr val="27245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85725" rIns="171450" bIns="85725" numCol="1" spcCol="1270" anchor="ctr" anchorCtr="0">
          <a:noAutofit/>
        </a:bodyPr>
        <a:lstStyle/>
        <a:p>
          <a:pPr marL="0" lvl="0" indent="0" algn="ctr" defTabSz="2000250">
            <a:lnSpc>
              <a:spcPct val="90000"/>
            </a:lnSpc>
            <a:spcBef>
              <a:spcPct val="0"/>
            </a:spcBef>
            <a:spcAft>
              <a:spcPct val="35000"/>
            </a:spcAft>
            <a:buNone/>
          </a:pPr>
          <a:r>
            <a:rPr lang="en-US" sz="4500" b="0" kern="1200" dirty="0">
              <a:latin typeface="Calibri" panose="020F0502020204030204" pitchFamily="34" charset="0"/>
            </a:rPr>
            <a:t>A</a:t>
          </a:r>
        </a:p>
      </dsp:txBody>
      <dsp:txXfrm>
        <a:off x="1006359" y="983393"/>
        <a:ext cx="1059665" cy="805904"/>
      </dsp:txXfrm>
    </dsp:sp>
    <dsp:sp modelId="{9E328536-B242-42D1-B9BC-F9A235A72249}">
      <dsp:nvSpPr>
        <dsp:cNvPr id="0" name=""/>
        <dsp:cNvSpPr/>
      </dsp:nvSpPr>
      <dsp:spPr>
        <a:xfrm rot="5400000">
          <a:off x="4483390" y="-406908"/>
          <a:ext cx="714479" cy="5462016"/>
        </a:xfrm>
        <a:prstGeom prst="round2SameRect">
          <a:avLst/>
        </a:prstGeom>
        <a:solidFill>
          <a:schemeClr val="bg1">
            <a:lumMod val="85000"/>
            <a:alpha val="8000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55650">
            <a:lnSpc>
              <a:spcPct val="90000"/>
            </a:lnSpc>
            <a:spcBef>
              <a:spcPct val="0"/>
            </a:spcBef>
            <a:spcAft>
              <a:spcPct val="15000"/>
            </a:spcAft>
            <a:buChar char="•"/>
          </a:pPr>
          <a:r>
            <a:rPr lang="en-US" sz="1700" b="0" kern="1200">
              <a:latin typeface="Calibri" panose="020F0502020204030204" pitchFamily="34" charset="0"/>
              <a:ea typeface="ＭＳ Ｐゴシック" charset="0"/>
              <a:cs typeface="Century Gothic"/>
            </a:rPr>
            <a:t>Understand the other possible reactions, interpretations and judgments that may be possible</a:t>
          </a:r>
          <a:endParaRPr lang="en-US" sz="1700" b="0" kern="1200" dirty="0">
            <a:latin typeface="Calibri" panose="020F0502020204030204" pitchFamily="34" charset="0"/>
          </a:endParaRPr>
        </a:p>
      </dsp:txBody>
      <dsp:txXfrm rot="-5400000">
        <a:off x="2109622" y="2001738"/>
        <a:ext cx="5427138" cy="644723"/>
      </dsp:txXfrm>
    </dsp:sp>
    <dsp:sp modelId="{C7766F10-D90C-4AD0-AD8A-965415127C62}">
      <dsp:nvSpPr>
        <dsp:cNvPr id="0" name=""/>
        <dsp:cNvSpPr/>
      </dsp:nvSpPr>
      <dsp:spPr>
        <a:xfrm>
          <a:off x="962762" y="1877550"/>
          <a:ext cx="1146859" cy="893098"/>
        </a:xfrm>
        <a:prstGeom prst="roundRect">
          <a:avLst/>
        </a:prstGeom>
        <a:solidFill>
          <a:srgbClr val="27245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85725" rIns="171450" bIns="85725" numCol="1" spcCol="1270" anchor="ctr" anchorCtr="0">
          <a:noAutofit/>
        </a:bodyPr>
        <a:lstStyle/>
        <a:p>
          <a:pPr marL="0" lvl="0" indent="0" algn="ctr" defTabSz="2000250">
            <a:lnSpc>
              <a:spcPct val="90000"/>
            </a:lnSpc>
            <a:spcBef>
              <a:spcPct val="0"/>
            </a:spcBef>
            <a:spcAft>
              <a:spcPct val="35000"/>
            </a:spcAft>
            <a:buNone/>
          </a:pPr>
          <a:r>
            <a:rPr lang="en-US" sz="4500" b="0" kern="1200" dirty="0">
              <a:latin typeface="Calibri" panose="020F0502020204030204" pitchFamily="34" charset="0"/>
            </a:rPr>
            <a:t>U</a:t>
          </a:r>
        </a:p>
      </dsp:txBody>
      <dsp:txXfrm>
        <a:off x="1006359" y="1921147"/>
        <a:ext cx="1059665" cy="805904"/>
      </dsp:txXfrm>
    </dsp:sp>
    <dsp:sp modelId="{68F6EAE8-1D70-4DB5-B13F-0A8F91DABD8F}">
      <dsp:nvSpPr>
        <dsp:cNvPr id="0" name=""/>
        <dsp:cNvSpPr/>
      </dsp:nvSpPr>
      <dsp:spPr>
        <a:xfrm rot="5400000">
          <a:off x="4483390" y="530845"/>
          <a:ext cx="714479" cy="5462016"/>
        </a:xfrm>
        <a:prstGeom prst="round2SameRect">
          <a:avLst/>
        </a:prstGeom>
        <a:solidFill>
          <a:schemeClr val="bg1">
            <a:lumMod val="85000"/>
            <a:alpha val="8000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55650">
            <a:lnSpc>
              <a:spcPct val="90000"/>
            </a:lnSpc>
            <a:spcBef>
              <a:spcPct val="0"/>
            </a:spcBef>
            <a:spcAft>
              <a:spcPct val="15000"/>
            </a:spcAft>
            <a:buChar char="•"/>
          </a:pPr>
          <a:r>
            <a:rPr lang="en-US" sz="1700" b="0" kern="1200">
              <a:latin typeface="Calibri" panose="020F0502020204030204" pitchFamily="34" charset="0"/>
              <a:ea typeface="ＭＳ Ｐゴシック" charset="0"/>
              <a:cs typeface="Century Gothic"/>
            </a:rPr>
            <a:t>Search for the most empowering, productive way to deal with the situation</a:t>
          </a:r>
          <a:endParaRPr lang="en-US" sz="1700" b="0" kern="1200" dirty="0">
            <a:latin typeface="Calibri" panose="020F0502020204030204" pitchFamily="34" charset="0"/>
          </a:endParaRPr>
        </a:p>
      </dsp:txBody>
      <dsp:txXfrm rot="-5400000">
        <a:off x="2109622" y="2939491"/>
        <a:ext cx="5427138" cy="644723"/>
      </dsp:txXfrm>
    </dsp:sp>
    <dsp:sp modelId="{A3879EB0-7356-428E-98E5-23232A883EC1}">
      <dsp:nvSpPr>
        <dsp:cNvPr id="0" name=""/>
        <dsp:cNvSpPr/>
      </dsp:nvSpPr>
      <dsp:spPr>
        <a:xfrm>
          <a:off x="962762" y="2815304"/>
          <a:ext cx="1146859" cy="893098"/>
        </a:xfrm>
        <a:prstGeom prst="roundRect">
          <a:avLst/>
        </a:prstGeom>
        <a:solidFill>
          <a:srgbClr val="27245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85725" rIns="171450" bIns="85725" numCol="1" spcCol="1270" anchor="ctr" anchorCtr="0">
          <a:noAutofit/>
        </a:bodyPr>
        <a:lstStyle/>
        <a:p>
          <a:pPr marL="0" lvl="0" indent="0" algn="ctr" defTabSz="2000250">
            <a:lnSpc>
              <a:spcPct val="90000"/>
            </a:lnSpc>
            <a:spcBef>
              <a:spcPct val="0"/>
            </a:spcBef>
            <a:spcAft>
              <a:spcPct val="35000"/>
            </a:spcAft>
            <a:buNone/>
          </a:pPr>
          <a:r>
            <a:rPr lang="en-US" sz="4500" b="0" kern="1200" dirty="0">
              <a:latin typeface="Calibri" panose="020F0502020204030204" pitchFamily="34" charset="0"/>
            </a:rPr>
            <a:t>S</a:t>
          </a:r>
        </a:p>
      </dsp:txBody>
      <dsp:txXfrm>
        <a:off x="1006359" y="2858901"/>
        <a:ext cx="1059665" cy="805904"/>
      </dsp:txXfrm>
    </dsp:sp>
    <dsp:sp modelId="{B8F0FD24-923A-494D-AE42-6C713869668E}">
      <dsp:nvSpPr>
        <dsp:cNvPr id="0" name=""/>
        <dsp:cNvSpPr/>
      </dsp:nvSpPr>
      <dsp:spPr>
        <a:xfrm rot="5400000">
          <a:off x="4483390" y="1468599"/>
          <a:ext cx="714479" cy="5462016"/>
        </a:xfrm>
        <a:prstGeom prst="round2SameRect">
          <a:avLst/>
        </a:prstGeom>
        <a:solidFill>
          <a:schemeClr val="bg1">
            <a:lumMod val="85000"/>
            <a:alpha val="8000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55650">
            <a:lnSpc>
              <a:spcPct val="90000"/>
            </a:lnSpc>
            <a:spcBef>
              <a:spcPct val="0"/>
            </a:spcBef>
            <a:spcAft>
              <a:spcPct val="15000"/>
            </a:spcAft>
            <a:buChar char="•"/>
          </a:pPr>
          <a:r>
            <a:rPr lang="en-US" sz="1700" b="0" kern="1200">
              <a:latin typeface="Calibri" panose="020F0502020204030204" pitchFamily="34" charset="0"/>
              <a:ea typeface="ＭＳ Ｐゴシック" charset="0"/>
              <a:cs typeface="Century Gothic"/>
            </a:rPr>
            <a:t>Execute your action plan</a:t>
          </a:r>
          <a:endParaRPr lang="en-US" sz="1700" b="0" kern="1200" dirty="0">
            <a:latin typeface="Calibri" panose="020F0502020204030204" pitchFamily="34" charset="0"/>
          </a:endParaRPr>
        </a:p>
      </dsp:txBody>
      <dsp:txXfrm rot="-5400000">
        <a:off x="2109622" y="3877245"/>
        <a:ext cx="5427138" cy="644723"/>
      </dsp:txXfrm>
    </dsp:sp>
    <dsp:sp modelId="{EB61B384-8A5F-442F-B72A-9A71E01C0EC8}">
      <dsp:nvSpPr>
        <dsp:cNvPr id="0" name=""/>
        <dsp:cNvSpPr/>
      </dsp:nvSpPr>
      <dsp:spPr>
        <a:xfrm>
          <a:off x="962762" y="3753058"/>
          <a:ext cx="1146859" cy="893098"/>
        </a:xfrm>
        <a:prstGeom prst="roundRect">
          <a:avLst/>
        </a:prstGeom>
        <a:solidFill>
          <a:srgbClr val="27245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85725" rIns="171450" bIns="85725" numCol="1" spcCol="1270" anchor="ctr" anchorCtr="0">
          <a:noAutofit/>
        </a:bodyPr>
        <a:lstStyle/>
        <a:p>
          <a:pPr marL="0" lvl="0" indent="0" algn="ctr" defTabSz="2000250">
            <a:lnSpc>
              <a:spcPct val="90000"/>
            </a:lnSpc>
            <a:spcBef>
              <a:spcPct val="0"/>
            </a:spcBef>
            <a:spcAft>
              <a:spcPct val="35000"/>
            </a:spcAft>
            <a:buNone/>
          </a:pPr>
          <a:r>
            <a:rPr lang="en-US" sz="4500" b="0" kern="1200" dirty="0">
              <a:latin typeface="Calibri" panose="020F0502020204030204" pitchFamily="34" charset="0"/>
            </a:rPr>
            <a:t>E</a:t>
          </a:r>
        </a:p>
      </dsp:txBody>
      <dsp:txXfrm>
        <a:off x="1006359" y="3796655"/>
        <a:ext cx="1059665" cy="805904"/>
      </dsp:txXfrm>
    </dsp:sp>
  </dsp:spTree>
</dsp:drawing>
</file>

<file path=ppt/diagrams/layout1.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53EA21-47F4-6049-8679-44FB65BF1499}" type="datetimeFigureOut">
              <a:rPr lang="en-US" smtClean="0"/>
              <a:t>2/9/2019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FCD365-462E-4049-A5F5-ED60A1EF2369}" type="slidenum">
              <a:rPr lang="en-US" smtClean="0"/>
              <a:t>‹#›</a:t>
            </a:fld>
            <a:endParaRPr lang="en-US" dirty="0"/>
          </a:p>
        </p:txBody>
      </p:sp>
    </p:spTree>
    <p:extLst>
      <p:ext uri="{BB962C8B-B14F-4D97-AF65-F5344CB8AC3E}">
        <p14:creationId xmlns:p14="http://schemas.microsoft.com/office/powerpoint/2010/main" val="1542704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spcBef>
                <a:spcPts val="0"/>
              </a:spcBef>
              <a:spcAft>
                <a:spcPts val="0"/>
              </a:spcAft>
              <a:buClr>
                <a:schemeClr val="dk1"/>
              </a:buClr>
              <a:buSzPts val="1100"/>
              <a:buFont typeface="Arial"/>
              <a:buNone/>
            </a:pPr>
            <a:r>
              <a:rPr lang="en-US" dirty="0"/>
              <a:t> </a:t>
            </a:r>
            <a:endParaRPr dirty="0"/>
          </a:p>
        </p:txBody>
      </p:sp>
      <p:sp>
        <p:nvSpPr>
          <p:cNvPr id="82" name="Google Shape;82;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175332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5:23 p.m.</a:t>
            </a:r>
          </a:p>
          <a:p>
            <a:r>
              <a:rPr lang="en-US" dirty="0"/>
              <a:t>Kim</a:t>
            </a:r>
          </a:p>
        </p:txBody>
      </p:sp>
      <p:sp>
        <p:nvSpPr>
          <p:cNvPr id="4" name="Slide Number Placeholder 3"/>
          <p:cNvSpPr>
            <a:spLocks noGrp="1"/>
          </p:cNvSpPr>
          <p:nvPr>
            <p:ph type="sldNum" sz="quarter" idx="5"/>
          </p:nvPr>
        </p:nvSpPr>
        <p:spPr/>
        <p:txBody>
          <a:bodyPr/>
          <a:lstStyle/>
          <a:p>
            <a:fld id="{CF409C3C-3930-9046-BFAF-7D095C105DD7}" type="slidenum">
              <a:rPr lang="en-US" altLang="en-US" smtClean="0"/>
              <a:pPr/>
              <a:t>11</a:t>
            </a:fld>
            <a:endParaRPr lang="en-US" altLang="en-US"/>
          </a:p>
        </p:txBody>
      </p:sp>
    </p:spTree>
    <p:extLst>
      <p:ext uri="{BB962C8B-B14F-4D97-AF65-F5344CB8AC3E}">
        <p14:creationId xmlns:p14="http://schemas.microsoft.com/office/powerpoint/2010/main" val="1471597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Bias at its core is based on our automatic tendencies towards fight or flight. The ability of the human mind to categorize information</a:t>
            </a:r>
          </a:p>
          <a:p>
            <a:endParaRPr lang="en-US" dirty="0"/>
          </a:p>
        </p:txBody>
      </p:sp>
      <p:sp>
        <p:nvSpPr>
          <p:cNvPr id="4" name="Slide Number Placeholder 3"/>
          <p:cNvSpPr>
            <a:spLocks noGrp="1"/>
          </p:cNvSpPr>
          <p:nvPr>
            <p:ph type="sldNum" sz="quarter" idx="10"/>
          </p:nvPr>
        </p:nvSpPr>
        <p:spPr/>
        <p:txBody>
          <a:bodyPr/>
          <a:lstStyle/>
          <a:p>
            <a:fld id="{2FFF6AF7-7492-4519-A342-3A15A2A8B9D7}" type="slidenum">
              <a:rPr lang="en-US" smtClean="0"/>
              <a:t>2</a:t>
            </a:fld>
            <a:endParaRPr lang="en-US"/>
          </a:p>
        </p:txBody>
      </p:sp>
    </p:spTree>
    <p:extLst>
      <p:ext uri="{BB962C8B-B14F-4D97-AF65-F5344CB8AC3E}">
        <p14:creationId xmlns:p14="http://schemas.microsoft.com/office/powerpoint/2010/main" val="3059529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9170" name="Rectangle 2"/>
          <p:cNvSpPr>
            <a:spLocks noGrp="1" noRot="1" noChangeAspect="1" noChangeArrowheads="1" noTextEdit="1"/>
          </p:cNvSpPr>
          <p:nvPr>
            <p:ph type="sldImg"/>
          </p:nvPr>
        </p:nvSpPr>
        <p:spPr bwMode="auto">
          <a:xfrm>
            <a:off x="1171575" y="696913"/>
            <a:ext cx="4643438" cy="3481387"/>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1159171" name="Rectangle 3"/>
          <p:cNvSpPr>
            <a:spLocks noGrp="1" noChangeArrowheads="1"/>
          </p:cNvSpPr>
          <p:nvPr>
            <p:ph type="body" idx="1"/>
          </p:nvPr>
        </p:nvSpPr>
        <p:spPr bwMode="auto">
          <a:xfrm>
            <a:off x="930728" y="4410066"/>
            <a:ext cx="5123546" cy="4176743"/>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lIns="92942" tIns="46471" rIns="92942" bIns="46471"/>
          <a:lstStyle/>
          <a:p>
            <a:r>
              <a:rPr lang="en-US" b="1" dirty="0"/>
              <a:t>TIME</a:t>
            </a:r>
            <a:r>
              <a:rPr lang="en-US" dirty="0"/>
              <a:t>: </a:t>
            </a:r>
            <a:r>
              <a:rPr lang="en-US" b="0" dirty="0"/>
              <a:t>1</a:t>
            </a:r>
            <a:r>
              <a:rPr lang="en-US" dirty="0"/>
              <a:t> min</a:t>
            </a:r>
          </a:p>
          <a:p>
            <a:endParaRPr lang="en-US" dirty="0"/>
          </a:p>
          <a:p>
            <a:r>
              <a:rPr lang="en-US" b="1" dirty="0"/>
              <a:t>SAY: </a:t>
            </a:r>
            <a:r>
              <a:rPr lang="en-US" dirty="0"/>
              <a:t>Let’s look at an example that allows us to experience</a:t>
            </a:r>
            <a:r>
              <a:rPr lang="en-US" baseline="0" dirty="0"/>
              <a:t> the difference between fast brain and slow brain. This experiment was done by American psychologist John Ridley </a:t>
            </a:r>
            <a:r>
              <a:rPr lang="en-US" baseline="0" dirty="0" err="1"/>
              <a:t>Stroop</a:t>
            </a:r>
            <a:r>
              <a:rPr lang="en-US" baseline="0" dirty="0"/>
              <a:t> in 1935. </a:t>
            </a:r>
          </a:p>
          <a:p>
            <a:endParaRPr lang="en-US" baseline="0" dirty="0"/>
          </a:p>
          <a:p>
            <a:r>
              <a:rPr lang="en-US" b="1" baseline="0" dirty="0"/>
              <a:t>DO:</a:t>
            </a:r>
            <a:r>
              <a:rPr lang="en-US" baseline="0" dirty="0"/>
              <a:t> Ask participants to all together call out loud the color of the letters in each box, as you click through them steady pace. This will be easy for participants and they will get all of them right.</a:t>
            </a:r>
          </a:p>
          <a:p>
            <a:endParaRPr lang="en-US" baseline="0" dirty="0"/>
          </a:p>
          <a:p>
            <a:r>
              <a:rPr lang="en-US" b="1" baseline="0" dirty="0"/>
              <a:t>SAY: </a:t>
            </a:r>
            <a:r>
              <a:rPr lang="en-US" baseline="0" dirty="0"/>
              <a:t>Pretty easy, wasn’t it? Let’s try</a:t>
            </a:r>
            <a:r>
              <a:rPr lang="en-US" dirty="0"/>
              <a:t> it one more time.</a:t>
            </a:r>
            <a:endParaRPr lang="en-US" i="1" dirty="0"/>
          </a:p>
        </p:txBody>
      </p:sp>
      <p:sp>
        <p:nvSpPr>
          <p:cNvPr id="9" name="Slide Number Placeholder 3"/>
          <p:cNvSpPr txBox="1">
            <a:spLocks/>
          </p:cNvSpPr>
          <p:nvPr/>
        </p:nvSpPr>
        <p:spPr>
          <a:xfrm>
            <a:off x="3958167" y="8819515"/>
            <a:ext cx="3026833" cy="464185"/>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4AD1F8-7F56-43E3-A8C0-908BE1A326B4}" type="slidenum">
              <a:rPr lang="en-US" smtClean="0"/>
              <a:pPr/>
              <a:t>4</a:t>
            </a:fld>
            <a:endParaRPr lang="en-US" dirty="0"/>
          </a:p>
        </p:txBody>
      </p:sp>
      <p:sp>
        <p:nvSpPr>
          <p:cNvPr id="7" name="Header Placeholder 1"/>
          <p:cNvSpPr>
            <a:spLocks noGrp="1"/>
          </p:cNvSpPr>
          <p:nvPr>
            <p:ph type="hdr" sz="quarter"/>
          </p:nvPr>
        </p:nvSpPr>
        <p:spPr>
          <a:xfrm>
            <a:off x="0" y="0"/>
            <a:ext cx="3187700" cy="527050"/>
          </a:xfrm>
          <a:prstGeom prst="rect">
            <a:avLst/>
          </a:prstGeom>
        </p:spPr>
        <p:txBody>
          <a:bodyPr vert="horz" lIns="92958" tIns="46479" rIns="92958" bIns="46479" rtlCol="0"/>
          <a:lstStyle>
            <a:lvl1pPr algn="l">
              <a:defRPr lang="en-US" sz="1000" smtClean="0"/>
            </a:lvl1pPr>
          </a:lstStyle>
          <a:p>
            <a:r>
              <a:rPr lang="en-US" dirty="0"/>
              <a:t>Everyday Bias for the Health Professions</a:t>
            </a:r>
          </a:p>
          <a:p>
            <a:r>
              <a:rPr lang="en-US" dirty="0"/>
              <a:t>Facilitator Guide</a:t>
            </a:r>
          </a:p>
          <a:p>
            <a:endParaRPr lang="en-US" dirty="0"/>
          </a:p>
        </p:txBody>
      </p:sp>
      <p:sp>
        <p:nvSpPr>
          <p:cNvPr id="8" name="Header Placeholder 1"/>
          <p:cNvSpPr txBox="1">
            <a:spLocks/>
          </p:cNvSpPr>
          <p:nvPr/>
        </p:nvSpPr>
        <p:spPr>
          <a:xfrm>
            <a:off x="3797300" y="0"/>
            <a:ext cx="3187700" cy="450850"/>
          </a:xfrm>
          <a:prstGeom prst="rect">
            <a:avLst/>
          </a:prstGeom>
        </p:spPr>
        <p:txBody>
          <a:bodyPr vert="horz" lIns="92958" tIns="46479" rIns="92958" bIns="46479" rtlCol="0"/>
          <a:lstStyle>
            <a:defPPr>
              <a:defRPr lang="en-US"/>
            </a:defPPr>
            <a:lvl1pPr marL="0" algn="l" defTabSz="914400" rtl="0" eaLnBrk="1" latinLnBrk="0" hangingPunct="1">
              <a:defRPr lang="en-US" sz="1000"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Cook Ross Inc. © 2015</a:t>
            </a:r>
          </a:p>
          <a:p>
            <a:pPr algn="r"/>
            <a:r>
              <a:rPr lang="en-US" i="1" dirty="0"/>
              <a:t>May be used only with express permission.</a:t>
            </a:r>
          </a:p>
        </p:txBody>
      </p:sp>
    </p:spTree>
    <p:extLst>
      <p:ext uri="{BB962C8B-B14F-4D97-AF65-F5344CB8AC3E}">
        <p14:creationId xmlns:p14="http://schemas.microsoft.com/office/powerpoint/2010/main" val="1736262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1218" name="Rectangle 2"/>
          <p:cNvSpPr>
            <a:spLocks noGrp="1" noRot="1" noChangeAspect="1" noChangeArrowheads="1" noTextEdit="1"/>
          </p:cNvSpPr>
          <p:nvPr>
            <p:ph type="sldImg"/>
          </p:nvPr>
        </p:nvSpPr>
        <p:spPr bwMode="auto">
          <a:xfrm>
            <a:off x="1171575" y="696913"/>
            <a:ext cx="4643438" cy="3481387"/>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1161219" name="Rectangle 3"/>
          <p:cNvSpPr>
            <a:spLocks noGrp="1" noChangeArrowheads="1"/>
          </p:cNvSpPr>
          <p:nvPr>
            <p:ph type="body" idx="1"/>
          </p:nvPr>
        </p:nvSpPr>
        <p:spPr bwMode="auto">
          <a:xfrm>
            <a:off x="930728" y="4410066"/>
            <a:ext cx="5123546" cy="4176743"/>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lIns="92942" tIns="46471" rIns="92942" bIns="46471"/>
          <a:lstStyle/>
          <a:p>
            <a:r>
              <a:rPr lang="en-US" b="1" dirty="0"/>
              <a:t>TIME: </a:t>
            </a:r>
            <a:r>
              <a:rPr lang="en-US" dirty="0"/>
              <a:t>1 min</a:t>
            </a:r>
          </a:p>
          <a:p>
            <a:endParaRPr lang="en-US" dirty="0"/>
          </a:p>
          <a:p>
            <a:r>
              <a:rPr lang="en-US" b="1" dirty="0"/>
              <a:t>DO:</a:t>
            </a:r>
            <a:r>
              <a:rPr lang="en-US" dirty="0"/>
              <a:t> Click through them in the</a:t>
            </a:r>
            <a:r>
              <a:rPr lang="en-US" baseline="0" dirty="0"/>
              <a:t> same steady pace as the set before.</a:t>
            </a:r>
          </a:p>
          <a:p>
            <a:endParaRPr lang="en-US" baseline="0" dirty="0"/>
          </a:p>
          <a:p>
            <a:r>
              <a:rPr lang="en-US" b="1" baseline="0" dirty="0"/>
              <a:t>NOTE:</a:t>
            </a:r>
            <a:r>
              <a:rPr lang="en-US" baseline="0" dirty="0"/>
              <a:t> Because the words and the colors of the letters are not the same, participants will have trouble quickly calling out the right color of the letters, and might get confused between the words and the colors. This often leads to a little bit of chaos and laughter, but keep clicking until you’ve gone through all the boxes.</a:t>
            </a:r>
          </a:p>
          <a:p>
            <a:endParaRPr lang="en-US" baseline="0" dirty="0"/>
          </a:p>
          <a:p>
            <a:r>
              <a:rPr lang="en-US" b="1" baseline="0" dirty="0"/>
              <a:t>SAY:</a:t>
            </a:r>
            <a:r>
              <a:rPr lang="en-US" baseline="0" dirty="0"/>
              <a:t> This was a bit harder, wasn’t it? Why was that? That’s right, because the letters formed a word that indicated a different color than the colors of the letters themselves. It confuses our fast brains, which either causes us to give the wrong answer or forces us to move the analysis/interpretation to the slow brain. It takes us longer to process this information when we do that, causing a delay in our answers. </a:t>
            </a:r>
          </a:p>
          <a:p>
            <a:endParaRPr lang="en-US" baseline="0" dirty="0"/>
          </a:p>
          <a:p>
            <a:endParaRPr lang="en-US" dirty="0"/>
          </a:p>
        </p:txBody>
      </p:sp>
      <p:sp>
        <p:nvSpPr>
          <p:cNvPr id="9" name="Slide Number Placeholder 3"/>
          <p:cNvSpPr>
            <a:spLocks noGrp="1"/>
          </p:cNvSpPr>
          <p:nvPr>
            <p:ph type="sldNum" sz="quarter" idx="5"/>
          </p:nvPr>
        </p:nvSpPr>
        <p:spPr>
          <a:xfrm>
            <a:off x="3958167" y="8819515"/>
            <a:ext cx="3026833" cy="464185"/>
          </a:xfrm>
          <a:prstGeom prst="rect">
            <a:avLst/>
          </a:prstGeom>
        </p:spPr>
        <p:txBody>
          <a:bodyPr/>
          <a:lstStyle/>
          <a:p>
            <a:fld id="{464AD1F8-7F56-43E3-A8C0-908BE1A326B4}" type="slidenum">
              <a:rPr lang="en-US" smtClean="0"/>
              <a:t>5</a:t>
            </a:fld>
            <a:endParaRPr lang="en-US" dirty="0"/>
          </a:p>
        </p:txBody>
      </p:sp>
      <p:sp>
        <p:nvSpPr>
          <p:cNvPr id="7" name="Header Placeholder 1"/>
          <p:cNvSpPr>
            <a:spLocks noGrp="1"/>
          </p:cNvSpPr>
          <p:nvPr>
            <p:ph type="hdr" sz="quarter"/>
          </p:nvPr>
        </p:nvSpPr>
        <p:spPr>
          <a:xfrm>
            <a:off x="0" y="0"/>
            <a:ext cx="3187700" cy="527050"/>
          </a:xfrm>
          <a:prstGeom prst="rect">
            <a:avLst/>
          </a:prstGeom>
        </p:spPr>
        <p:txBody>
          <a:bodyPr vert="horz" lIns="92958" tIns="46479" rIns="92958" bIns="46479" rtlCol="0"/>
          <a:lstStyle>
            <a:lvl1pPr algn="l">
              <a:defRPr lang="en-US" sz="1000" smtClean="0"/>
            </a:lvl1pPr>
          </a:lstStyle>
          <a:p>
            <a:r>
              <a:rPr lang="en-US" dirty="0"/>
              <a:t>Everyday Bias for the Health Professions</a:t>
            </a:r>
          </a:p>
          <a:p>
            <a:r>
              <a:rPr lang="en-US" dirty="0"/>
              <a:t>Facilitator Guide</a:t>
            </a:r>
          </a:p>
          <a:p>
            <a:endParaRPr lang="en-US" dirty="0"/>
          </a:p>
        </p:txBody>
      </p:sp>
      <p:sp>
        <p:nvSpPr>
          <p:cNvPr id="8" name="Header Placeholder 1"/>
          <p:cNvSpPr txBox="1">
            <a:spLocks/>
          </p:cNvSpPr>
          <p:nvPr/>
        </p:nvSpPr>
        <p:spPr>
          <a:xfrm>
            <a:off x="3797300" y="0"/>
            <a:ext cx="3187700" cy="450850"/>
          </a:xfrm>
          <a:prstGeom prst="rect">
            <a:avLst/>
          </a:prstGeom>
        </p:spPr>
        <p:txBody>
          <a:bodyPr vert="horz" lIns="92958" tIns="46479" rIns="92958" bIns="46479" rtlCol="0"/>
          <a:lstStyle>
            <a:defPPr>
              <a:defRPr lang="en-US"/>
            </a:defPPr>
            <a:lvl1pPr marL="0" algn="l" defTabSz="914400" rtl="0" eaLnBrk="1" latinLnBrk="0" hangingPunct="1">
              <a:defRPr lang="en-US" sz="1000"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Cook Ross Inc. © 2015</a:t>
            </a:r>
          </a:p>
          <a:p>
            <a:pPr algn="r"/>
            <a:r>
              <a:rPr lang="en-US" i="1" dirty="0"/>
              <a:t>May be used only with express permission.</a:t>
            </a:r>
          </a:p>
        </p:txBody>
      </p:sp>
    </p:spTree>
    <p:extLst>
      <p:ext uri="{BB962C8B-B14F-4D97-AF65-F5344CB8AC3E}">
        <p14:creationId xmlns:p14="http://schemas.microsoft.com/office/powerpoint/2010/main" val="1350714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Gender-Science: This IAT often reveals a relative link between liberal arts and females and between science and males.</a:t>
            </a:r>
          </a:p>
          <a:p>
            <a:r>
              <a:rPr lang="en-US" dirty="0"/>
              <a:t>Race: This IAT indicates that most Americans have an automatic preference for white over black</a:t>
            </a:r>
          </a:p>
          <a:p>
            <a:r>
              <a:rPr lang="en-US" dirty="0"/>
              <a:t>Gender-Career: This IAT often reveals a relative link between family and females and between career and males</a:t>
            </a:r>
          </a:p>
          <a:p>
            <a:endParaRPr lang="en-US" dirty="0"/>
          </a:p>
        </p:txBody>
      </p:sp>
      <p:sp>
        <p:nvSpPr>
          <p:cNvPr id="4" name="Slide Number Placeholder 3"/>
          <p:cNvSpPr>
            <a:spLocks noGrp="1"/>
          </p:cNvSpPr>
          <p:nvPr>
            <p:ph type="sldNum" sz="quarter" idx="10"/>
          </p:nvPr>
        </p:nvSpPr>
        <p:spPr/>
        <p:txBody>
          <a:bodyPr/>
          <a:lstStyle/>
          <a:p>
            <a:fld id="{2FFF6AF7-7492-4519-A342-3A15A2A8B9D7}" type="slidenum">
              <a:rPr lang="en-US" smtClean="0"/>
              <a:t>6</a:t>
            </a:fld>
            <a:endParaRPr lang="en-US"/>
          </a:p>
        </p:txBody>
      </p:sp>
    </p:spTree>
    <p:extLst>
      <p:ext uri="{BB962C8B-B14F-4D97-AF65-F5344CB8AC3E}">
        <p14:creationId xmlns:p14="http://schemas.microsoft.com/office/powerpoint/2010/main" val="1757298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a:solidFill>
                  <a:schemeClr val="tx2"/>
                </a:solidFill>
              </a:rPr>
              <a:t>Today we will cover bias both explicit and implicit but we will spend most of our time with illustrations of implicit or unconscious bias because it is so common in the workplace.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a:solidFill>
                <a:schemeClr val="tx2"/>
              </a:solidFill>
            </a:endParaRPr>
          </a:p>
          <a:p>
            <a:r>
              <a:rPr lang="en-US" sz="1200">
                <a:solidFill>
                  <a:schemeClr val="tx2"/>
                </a:solidFill>
              </a:rPr>
              <a:t>In 2014 Dr. Arin Reeves undertook a study with the hypothesis that unconscious confirmation bias in a supervising lawyer’s assessment of legal writing would result in a more negative rating if that writing was submitted by an African American lawyer in comparison to the same submission by a Caucasian lawyer. In the study, a legal memo was written that intentionally included mistakes in grammar, logic, etc. It was said to be written by Thomas Meyer, a student at NYU Law School. The memo was sent to 60 partners at law firms, who were asked to judge the potential of Thomas Meyer and to offer feedback. Thomas Meyer was identified as white to half of the partners and as black to the others. The white Thomas Meyer was rated much higher, given more positive feedback and was seen as having much more potential than the black Thomas Meyer, whose (identical) memo was not only scored worse, but the partners found additional errors in his work and gave him very negative feedback; one partner scribbled on the memo, “I can’t believe this person graduated from NYU.” </a:t>
            </a:r>
          </a:p>
          <a:p>
            <a:r>
              <a:rPr lang="en-US" sz="1200">
                <a:solidFill>
                  <a:schemeClr val="tx2"/>
                </a:solidFill>
              </a:rPr>
              <a:t>Biases for non-dominant groups like racial and ethnic groups make take the form of stereotypes and </a:t>
            </a:r>
            <a:r>
              <a:rPr lang="en-US" sz="1200" err="1">
                <a:solidFill>
                  <a:schemeClr val="tx2"/>
                </a:solidFill>
              </a:rPr>
              <a:t>microinequities</a:t>
            </a:r>
            <a:r>
              <a:rPr lang="en-US" sz="1200">
                <a:solidFill>
                  <a:schemeClr val="tx2"/>
                </a:solidFill>
              </a:rPr>
              <a:t>/</a:t>
            </a:r>
            <a:r>
              <a:rPr lang="en-US" sz="1200" err="1">
                <a:solidFill>
                  <a:schemeClr val="tx2"/>
                </a:solidFill>
              </a:rPr>
              <a:t>microagressions</a:t>
            </a:r>
            <a:r>
              <a:rPr lang="en-US" sz="1200">
                <a:solidFill>
                  <a:schemeClr val="tx2"/>
                </a:solidFill>
              </a:rPr>
              <a:t>.</a:t>
            </a:r>
            <a:r>
              <a:rPr lang="en-US" sz="1200" i="1">
                <a:solidFill>
                  <a:schemeClr val="tx2"/>
                </a:solidFill>
              </a:rPr>
              <a:t> </a:t>
            </a:r>
            <a:r>
              <a:rPr lang="en-US" sz="1200">
                <a:solidFill>
                  <a:schemeClr val="tx2"/>
                </a:solidFill>
              </a:rPr>
              <a:t>Individuals may be judged, included, excluded, "heard" or dismissed based on in-part on racial identity. The invitation to demonstrate authenticity for diverse leaders may feel risky because they have either seen bias play our before with negative consequences or worry about negative consequences also some feel  unsupported in some organizational cultures.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a:solidFill>
                <a:schemeClr val="tx2"/>
              </a:solidFill>
            </a:endParaRPr>
          </a:p>
          <a:p>
            <a:endParaRPr lang="en-US"/>
          </a:p>
        </p:txBody>
      </p:sp>
      <p:sp>
        <p:nvSpPr>
          <p:cNvPr id="4" name="Slide Number Placeholder 3"/>
          <p:cNvSpPr>
            <a:spLocks noGrp="1"/>
          </p:cNvSpPr>
          <p:nvPr>
            <p:ph type="sldNum" sz="quarter" idx="10"/>
          </p:nvPr>
        </p:nvSpPr>
        <p:spPr/>
        <p:txBody>
          <a:bodyPr/>
          <a:lstStyle/>
          <a:p>
            <a:fld id="{0F463A65-46B8-954F-ACFA-4F2BC3905510}" type="slidenum">
              <a:rPr lang="en-US" smtClean="0"/>
              <a:pPr/>
              <a:t>7</a:t>
            </a:fld>
            <a:endParaRPr lang="en-US"/>
          </a:p>
        </p:txBody>
      </p:sp>
    </p:spTree>
    <p:extLst>
      <p:ext uri="{BB962C8B-B14F-4D97-AF65-F5344CB8AC3E}">
        <p14:creationId xmlns:p14="http://schemas.microsoft.com/office/powerpoint/2010/main" val="1974549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Shape 995"/>
        <p:cNvGrpSpPr/>
        <p:nvPr/>
      </p:nvGrpSpPr>
      <p:grpSpPr>
        <a:xfrm>
          <a:off x="0" y="0"/>
          <a:ext cx="0" cy="0"/>
          <a:chOff x="0" y="0"/>
          <a:chExt cx="0" cy="0"/>
        </a:xfrm>
      </p:grpSpPr>
      <p:sp>
        <p:nvSpPr>
          <p:cNvPr id="996" name="Shape 996"/>
          <p:cNvSpPr>
            <a:spLocks noGrp="1" noRot="1" noChangeAspect="1"/>
          </p:cNvSpPr>
          <p:nvPr>
            <p:ph type="sldImg" idx="2"/>
          </p:nvPr>
        </p:nvSpPr>
        <p:spPr>
          <a:xfrm>
            <a:off x="1438275" y="1173163"/>
            <a:ext cx="4225925" cy="31686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7" name="Shape 997"/>
          <p:cNvSpPr txBox="1">
            <a:spLocks noGrp="1"/>
          </p:cNvSpPr>
          <p:nvPr>
            <p:ph type="body" idx="1"/>
          </p:nvPr>
        </p:nvSpPr>
        <p:spPr>
          <a:xfrm>
            <a:off x="710248" y="4518204"/>
            <a:ext cx="5681980" cy="3696866"/>
          </a:xfrm>
          <a:prstGeom prst="rect">
            <a:avLst/>
          </a:prstGeom>
        </p:spPr>
        <p:txBody>
          <a:bodyPr spcFirstLastPara="1" wrap="square" lIns="94213" tIns="47094" rIns="94213" bIns="47094" anchor="t" anchorCtr="0">
            <a:noAutofit/>
          </a:bodyPr>
          <a:lstStyle/>
          <a:p>
            <a:pPr marL="0" indent="0"/>
            <a:r>
              <a:rPr lang="en-US" sz="1000" dirty="0"/>
              <a:t>There are many factors that shape how you see the world around you.</a:t>
            </a:r>
            <a:endParaRPr sz="1000" dirty="0"/>
          </a:p>
          <a:p>
            <a:pPr marL="0" indent="0"/>
            <a:endParaRPr sz="1000" dirty="0"/>
          </a:p>
          <a:p>
            <a:pPr marL="0" indent="0"/>
            <a:r>
              <a:rPr lang="en-US" sz="1000" dirty="0"/>
              <a:t>Formative experiences leave a lasting impression, from the early relationships you encounter to family values and norms to the language you speak...</a:t>
            </a:r>
            <a:endParaRPr sz="1000" dirty="0"/>
          </a:p>
          <a:p>
            <a:pPr marL="0" indent="0"/>
            <a:endParaRPr sz="1000" dirty="0"/>
          </a:p>
          <a:p>
            <a:pPr marL="0" indent="0"/>
            <a:r>
              <a:rPr lang="en-US" sz="1000" dirty="0"/>
              <a:t>Social identity influences how you view and how you engage, from the friends and colleagues you surround yourself with to core aspects of your identity that you bring to the forefront as you grow…</a:t>
            </a:r>
            <a:endParaRPr sz="1000" dirty="0"/>
          </a:p>
          <a:p>
            <a:pPr marL="0" indent="0"/>
            <a:endParaRPr sz="1000" dirty="0"/>
          </a:p>
          <a:p>
            <a:pPr marL="0" indent="0"/>
            <a:r>
              <a:rPr lang="en-US" sz="1000" dirty="0"/>
              <a:t>External events shape perception, from interactions in educational and professional environments to historical events to the degree to which you are exposed to difference…</a:t>
            </a:r>
            <a:endParaRPr sz="1000" dirty="0"/>
          </a:p>
          <a:p>
            <a:pPr marL="0" indent="0"/>
            <a:endParaRPr sz="1000" dirty="0"/>
          </a:p>
          <a:p>
            <a:pPr marL="0" indent="0"/>
            <a:r>
              <a:rPr lang="en-US" sz="1000" dirty="0"/>
              <a:t>The systems around us also imprint how we see, from the media and social media that is so readily accessible to us all today to the long-standing institutions that are part of the fabric of our lives...</a:t>
            </a:r>
            <a:endParaRPr sz="1000" dirty="0"/>
          </a:p>
        </p:txBody>
      </p:sp>
      <p:sp>
        <p:nvSpPr>
          <p:cNvPr id="998" name="Shape 998"/>
          <p:cNvSpPr txBox="1">
            <a:spLocks noGrp="1"/>
          </p:cNvSpPr>
          <p:nvPr>
            <p:ph type="sldNum" idx="12"/>
          </p:nvPr>
        </p:nvSpPr>
        <p:spPr>
          <a:xfrm>
            <a:off x="4023092" y="8917422"/>
            <a:ext cx="3077739" cy="470964"/>
          </a:xfrm>
          <a:prstGeom prst="rect">
            <a:avLst/>
          </a:prstGeom>
        </p:spPr>
        <p:txBody>
          <a:bodyPr spcFirstLastPara="1" wrap="square" lIns="94213" tIns="47094" rIns="94213" bIns="47094" anchor="b" anchorCtr="0">
            <a:noAutofit/>
          </a:bodyPr>
          <a:lstStyle/>
          <a:p>
            <a:pPr>
              <a:buSzPts val="1200"/>
            </a:pPr>
            <a:fld id="{00000000-1234-1234-1234-123412341234}" type="slidenum">
              <a:rPr lang="en-US">
                <a:uFillTx/>
              </a:rPr>
              <a:pPr>
                <a:buSzPts val="1200"/>
              </a:pPr>
              <a:t>8</a:t>
            </a:fld>
            <a:endParaRPr>
              <a:uFillTx/>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3" name="Rectangle 2"/>
          <p:cNvSpPr>
            <a:spLocks noGrp="1" noRot="1" noChangeAspect="1" noChangeArrowheads="1" noTextEdit="1"/>
          </p:cNvSpPr>
          <p:nvPr>
            <p:ph type="sldImg"/>
          </p:nvPr>
        </p:nvSpPr>
        <p:spPr>
          <a:xfrm>
            <a:off x="1171575" y="695325"/>
            <a:ext cx="4643438" cy="3481388"/>
          </a:xfrm>
          <a:ln/>
        </p:spPr>
      </p:sp>
      <p:sp>
        <p:nvSpPr>
          <p:cNvPr id="22733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sz="1200" b="1" kern="1200" dirty="0">
                <a:solidFill>
                  <a:schemeClr val="tx1"/>
                </a:solidFill>
                <a:effectLst/>
                <a:latin typeface="+mn-lt"/>
                <a:ea typeface="+mn-ea"/>
                <a:cs typeface="+mn-cs"/>
              </a:rPr>
              <a:t>Participant Guide reference p.13 for taking notes</a:t>
            </a:r>
          </a:p>
          <a:p>
            <a:pPr eaLnBrk="1" hangingPunct="1"/>
            <a:endParaRPr lang="en-US" sz="1200" b="1" kern="1200" dirty="0">
              <a:solidFill>
                <a:schemeClr val="tx1"/>
              </a:solidFill>
              <a:effectLst/>
              <a:latin typeface="+mn-lt"/>
              <a:ea typeface="+mn-ea"/>
              <a:cs typeface="+mn-cs"/>
            </a:endParaRPr>
          </a:p>
          <a:p>
            <a:pPr eaLnBrk="1" hangingPunct="1"/>
            <a:r>
              <a:rPr lang="en-US" b="1" dirty="0">
                <a:ea typeface="ＭＳ Ｐゴシック" charset="0"/>
                <a:cs typeface="ＭＳ Ｐゴシック" charset="0"/>
              </a:rPr>
              <a:t>TIME:</a:t>
            </a:r>
            <a:r>
              <a:rPr lang="en-US" dirty="0">
                <a:ea typeface="ＭＳ Ｐゴシック" charset="0"/>
                <a:cs typeface="ＭＳ Ｐゴシック" charset="0"/>
              </a:rPr>
              <a:t> 3 min</a:t>
            </a:r>
          </a:p>
          <a:p>
            <a:pPr eaLnBrk="1" hangingPunct="1"/>
            <a:endParaRPr lang="en-US" dirty="0">
              <a:ea typeface="ＭＳ Ｐゴシック" charset="0"/>
              <a:cs typeface="ＭＳ Ｐゴシック" charset="0"/>
            </a:endParaRPr>
          </a:p>
          <a:p>
            <a:pPr eaLnBrk="1" hangingPunct="1"/>
            <a:r>
              <a:rPr lang="en-US" b="1" dirty="0">
                <a:ea typeface="ＭＳ Ｐゴシック" charset="0"/>
                <a:cs typeface="ＭＳ Ｐゴシック" charset="0"/>
              </a:rPr>
              <a:t>SAY: </a:t>
            </a:r>
            <a:r>
              <a:rPr lang="en-US" dirty="0">
                <a:ea typeface="ＭＳ Ｐゴシック" charset="0"/>
                <a:cs typeface="ＭＳ Ｐゴシック" charset="0"/>
              </a:rPr>
              <a:t>The first important thing to do</a:t>
            </a:r>
            <a:r>
              <a:rPr lang="en-US" baseline="0" dirty="0">
                <a:ea typeface="ＭＳ Ｐゴシック" charset="0"/>
                <a:cs typeface="ＭＳ Ｐゴシック" charset="0"/>
              </a:rPr>
              <a:t> in any situation, is to quickly check your reaction by taking a pause.</a:t>
            </a:r>
          </a:p>
          <a:p>
            <a:pPr eaLnBrk="1" hangingPunct="1"/>
            <a:endParaRPr lang="en-US" dirty="0">
              <a:ea typeface="ＭＳ Ｐゴシック" charset="0"/>
              <a:cs typeface="ＭＳ Ｐゴシック" charset="0"/>
            </a:endParaRPr>
          </a:p>
          <a:p>
            <a:pPr eaLnBrk="1" hangingPunct="1"/>
            <a:r>
              <a:rPr lang="en-US" b="1" dirty="0">
                <a:ea typeface="ＭＳ Ｐゴシック" charset="0"/>
                <a:cs typeface="ＭＳ Ｐゴシック" charset="0"/>
              </a:rPr>
              <a:t>DO:</a:t>
            </a:r>
            <a:r>
              <a:rPr lang="en-US" dirty="0">
                <a:ea typeface="ＭＳ Ｐゴシック" charset="0"/>
                <a:cs typeface="ＭＳ Ｐゴシック" charset="0"/>
              </a:rPr>
              <a:t> Click to</a:t>
            </a:r>
            <a:r>
              <a:rPr lang="en-US" baseline="0" dirty="0">
                <a:ea typeface="ＭＳ Ｐゴシック" charset="0"/>
                <a:cs typeface="ＭＳ Ｐゴシック" charset="0"/>
              </a:rPr>
              <a:t> reveal each step as you are reading what is on each section. Provide a personal example of when you did or could have applied this model, demonstrating how you would perform each step.</a:t>
            </a:r>
          </a:p>
        </p:txBody>
      </p:sp>
      <p:sp>
        <p:nvSpPr>
          <p:cNvPr id="9" name="Slide Number Placeholder 3"/>
          <p:cNvSpPr>
            <a:spLocks noGrp="1"/>
          </p:cNvSpPr>
          <p:nvPr>
            <p:ph type="sldNum" sz="quarter" idx="5"/>
          </p:nvPr>
        </p:nvSpPr>
        <p:spPr>
          <a:xfrm>
            <a:off x="3958167" y="8819515"/>
            <a:ext cx="3026833" cy="464185"/>
          </a:xfrm>
          <a:prstGeom prst="rect">
            <a:avLst/>
          </a:prstGeom>
        </p:spPr>
        <p:txBody>
          <a:bodyPr/>
          <a:lstStyle/>
          <a:p>
            <a:fld id="{464AD1F8-7F56-43E3-A8C0-908BE1A326B4}" type="slidenum">
              <a:rPr lang="en-US" smtClean="0"/>
              <a:t>9</a:t>
            </a:fld>
            <a:endParaRPr lang="en-US" dirty="0"/>
          </a:p>
        </p:txBody>
      </p:sp>
      <p:sp>
        <p:nvSpPr>
          <p:cNvPr id="6" name="Header Placeholder 1"/>
          <p:cNvSpPr>
            <a:spLocks noGrp="1"/>
          </p:cNvSpPr>
          <p:nvPr>
            <p:ph type="hdr" sz="quarter"/>
          </p:nvPr>
        </p:nvSpPr>
        <p:spPr>
          <a:xfrm>
            <a:off x="0" y="0"/>
            <a:ext cx="3187700" cy="527050"/>
          </a:xfrm>
          <a:prstGeom prst="rect">
            <a:avLst/>
          </a:prstGeom>
        </p:spPr>
        <p:txBody>
          <a:bodyPr vert="horz" lIns="92958" tIns="46479" rIns="92958" bIns="46479" rtlCol="0"/>
          <a:lstStyle>
            <a:lvl1pPr algn="l">
              <a:defRPr lang="en-US" sz="1000" smtClean="0"/>
            </a:lvl1pPr>
          </a:lstStyle>
          <a:p>
            <a:r>
              <a:rPr lang="en-US" dirty="0"/>
              <a:t>Everyday Bias for the Health Professions</a:t>
            </a:r>
          </a:p>
          <a:p>
            <a:r>
              <a:rPr lang="en-US" dirty="0"/>
              <a:t>Facilitator Guide</a:t>
            </a:r>
          </a:p>
          <a:p>
            <a:endParaRPr lang="en-US" dirty="0"/>
          </a:p>
        </p:txBody>
      </p:sp>
      <p:sp>
        <p:nvSpPr>
          <p:cNvPr id="7" name="Header Placeholder 1"/>
          <p:cNvSpPr txBox="1">
            <a:spLocks/>
          </p:cNvSpPr>
          <p:nvPr/>
        </p:nvSpPr>
        <p:spPr>
          <a:xfrm>
            <a:off x="3797300" y="0"/>
            <a:ext cx="3187700" cy="450850"/>
          </a:xfrm>
          <a:prstGeom prst="rect">
            <a:avLst/>
          </a:prstGeom>
        </p:spPr>
        <p:txBody>
          <a:bodyPr vert="horz" lIns="92958" tIns="46479" rIns="92958" bIns="46479" rtlCol="0"/>
          <a:lstStyle>
            <a:defPPr>
              <a:defRPr lang="en-US"/>
            </a:defPPr>
            <a:lvl1pPr marL="0" algn="l" defTabSz="914400" rtl="0" eaLnBrk="1" latinLnBrk="0" hangingPunct="1">
              <a:defRPr lang="en-US" sz="1000"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Cook Ross Inc. © 2015</a:t>
            </a:r>
          </a:p>
          <a:p>
            <a:pPr algn="r"/>
            <a:r>
              <a:rPr lang="en-US" i="1" dirty="0"/>
              <a:t>May be used only with express permission.</a:t>
            </a:r>
          </a:p>
        </p:txBody>
      </p:sp>
    </p:spTree>
    <p:extLst>
      <p:ext uri="{BB962C8B-B14F-4D97-AF65-F5344CB8AC3E}">
        <p14:creationId xmlns:p14="http://schemas.microsoft.com/office/powerpoint/2010/main" val="4139982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FCD365-462E-4049-A5F5-ED60A1EF2369}" type="slidenum">
              <a:rPr lang="en-US" smtClean="0"/>
              <a:t>10</a:t>
            </a:fld>
            <a:endParaRPr lang="en-US" dirty="0"/>
          </a:p>
        </p:txBody>
      </p:sp>
    </p:spTree>
    <p:extLst>
      <p:ext uri="{BB962C8B-B14F-4D97-AF65-F5344CB8AC3E}">
        <p14:creationId xmlns:p14="http://schemas.microsoft.com/office/powerpoint/2010/main" val="2798900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49C9A87-018C-F34A-89F9-E781B5258752}" type="datetimeFigureOut">
              <a:rPr lang="en-US" smtClean="0"/>
              <a:t>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B58190-CC9B-6148-B51A-E148855862AD}" type="slidenum">
              <a:rPr lang="en-US" smtClean="0"/>
              <a:t>‹#›</a:t>
            </a:fld>
            <a:endParaRPr lang="en-US" dirty="0"/>
          </a:p>
        </p:txBody>
      </p:sp>
    </p:spTree>
    <p:extLst>
      <p:ext uri="{BB962C8B-B14F-4D97-AF65-F5344CB8AC3E}">
        <p14:creationId xmlns:p14="http://schemas.microsoft.com/office/powerpoint/2010/main" val="1242544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9C9A87-018C-F34A-89F9-E781B5258752}" type="datetimeFigureOut">
              <a:rPr lang="en-US" smtClean="0"/>
              <a:t>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B58190-CC9B-6148-B51A-E148855862AD}" type="slidenum">
              <a:rPr lang="en-US" smtClean="0"/>
              <a:t>‹#›</a:t>
            </a:fld>
            <a:endParaRPr lang="en-US" dirty="0"/>
          </a:p>
        </p:txBody>
      </p:sp>
    </p:spTree>
    <p:extLst>
      <p:ext uri="{BB962C8B-B14F-4D97-AF65-F5344CB8AC3E}">
        <p14:creationId xmlns:p14="http://schemas.microsoft.com/office/powerpoint/2010/main" val="1481020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9C9A87-018C-F34A-89F9-E781B5258752}" type="datetimeFigureOut">
              <a:rPr lang="en-US" smtClean="0"/>
              <a:t>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B58190-CC9B-6148-B51A-E148855862AD}" type="slidenum">
              <a:rPr lang="en-US" smtClean="0"/>
              <a:t>‹#›</a:t>
            </a:fld>
            <a:endParaRPr lang="en-US" dirty="0"/>
          </a:p>
        </p:txBody>
      </p:sp>
    </p:spTree>
    <p:extLst>
      <p:ext uri="{BB962C8B-B14F-4D97-AF65-F5344CB8AC3E}">
        <p14:creationId xmlns:p14="http://schemas.microsoft.com/office/powerpoint/2010/main" val="1259310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9C9A87-018C-F34A-89F9-E781B5258752}" type="datetimeFigureOut">
              <a:rPr lang="en-US" smtClean="0"/>
              <a:t>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B58190-CC9B-6148-B51A-E148855862AD}" type="slidenum">
              <a:rPr lang="en-US" smtClean="0"/>
              <a:t>‹#›</a:t>
            </a:fld>
            <a:endParaRPr lang="en-US" dirty="0"/>
          </a:p>
        </p:txBody>
      </p:sp>
    </p:spTree>
    <p:extLst>
      <p:ext uri="{BB962C8B-B14F-4D97-AF65-F5344CB8AC3E}">
        <p14:creationId xmlns:p14="http://schemas.microsoft.com/office/powerpoint/2010/main" val="3795178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49C9A87-018C-F34A-89F9-E781B5258752}" type="datetimeFigureOut">
              <a:rPr lang="en-US" smtClean="0"/>
              <a:t>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B58190-CC9B-6148-B51A-E148855862AD}" type="slidenum">
              <a:rPr lang="en-US" smtClean="0"/>
              <a:t>‹#›</a:t>
            </a:fld>
            <a:endParaRPr lang="en-US" dirty="0"/>
          </a:p>
        </p:txBody>
      </p:sp>
    </p:spTree>
    <p:extLst>
      <p:ext uri="{BB962C8B-B14F-4D97-AF65-F5344CB8AC3E}">
        <p14:creationId xmlns:p14="http://schemas.microsoft.com/office/powerpoint/2010/main" val="3139805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49C9A87-018C-F34A-89F9-E781B5258752}" type="datetimeFigureOut">
              <a:rPr lang="en-US" smtClean="0"/>
              <a:t>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B58190-CC9B-6148-B51A-E148855862AD}" type="slidenum">
              <a:rPr lang="en-US" smtClean="0"/>
              <a:t>‹#›</a:t>
            </a:fld>
            <a:endParaRPr lang="en-US" dirty="0"/>
          </a:p>
        </p:txBody>
      </p:sp>
    </p:spTree>
    <p:extLst>
      <p:ext uri="{BB962C8B-B14F-4D97-AF65-F5344CB8AC3E}">
        <p14:creationId xmlns:p14="http://schemas.microsoft.com/office/powerpoint/2010/main" val="2233485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49C9A87-018C-F34A-89F9-E781B5258752}" type="datetimeFigureOut">
              <a:rPr lang="en-US" smtClean="0"/>
              <a:t>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8B58190-CC9B-6148-B51A-E148855862AD}" type="slidenum">
              <a:rPr lang="en-US" smtClean="0"/>
              <a:t>‹#›</a:t>
            </a:fld>
            <a:endParaRPr lang="en-US" dirty="0"/>
          </a:p>
        </p:txBody>
      </p:sp>
    </p:spTree>
    <p:extLst>
      <p:ext uri="{BB962C8B-B14F-4D97-AF65-F5344CB8AC3E}">
        <p14:creationId xmlns:p14="http://schemas.microsoft.com/office/powerpoint/2010/main" val="652860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49C9A87-018C-F34A-89F9-E781B5258752}" type="datetimeFigureOut">
              <a:rPr lang="en-US" smtClean="0"/>
              <a:t>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8B58190-CC9B-6148-B51A-E148855862AD}" type="slidenum">
              <a:rPr lang="en-US" smtClean="0"/>
              <a:t>‹#›</a:t>
            </a:fld>
            <a:endParaRPr lang="en-US" dirty="0"/>
          </a:p>
        </p:txBody>
      </p:sp>
    </p:spTree>
    <p:extLst>
      <p:ext uri="{BB962C8B-B14F-4D97-AF65-F5344CB8AC3E}">
        <p14:creationId xmlns:p14="http://schemas.microsoft.com/office/powerpoint/2010/main" val="3392016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9C9A87-018C-F34A-89F9-E781B5258752}" type="datetimeFigureOut">
              <a:rPr lang="en-US" smtClean="0"/>
              <a:t>2/9/2019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8B58190-CC9B-6148-B51A-E148855862AD}" type="slidenum">
              <a:rPr lang="en-US" smtClean="0"/>
              <a:t>‹#›</a:t>
            </a:fld>
            <a:endParaRPr lang="en-US" dirty="0"/>
          </a:p>
        </p:txBody>
      </p:sp>
    </p:spTree>
    <p:extLst>
      <p:ext uri="{BB962C8B-B14F-4D97-AF65-F5344CB8AC3E}">
        <p14:creationId xmlns:p14="http://schemas.microsoft.com/office/powerpoint/2010/main" val="4022054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49C9A87-018C-F34A-89F9-E781B5258752}" type="datetimeFigureOut">
              <a:rPr lang="en-US" smtClean="0"/>
              <a:t>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B58190-CC9B-6148-B51A-E148855862AD}" type="slidenum">
              <a:rPr lang="en-US" smtClean="0"/>
              <a:t>‹#›</a:t>
            </a:fld>
            <a:endParaRPr lang="en-US" dirty="0"/>
          </a:p>
        </p:txBody>
      </p:sp>
    </p:spTree>
    <p:extLst>
      <p:ext uri="{BB962C8B-B14F-4D97-AF65-F5344CB8AC3E}">
        <p14:creationId xmlns:p14="http://schemas.microsoft.com/office/powerpoint/2010/main" val="1694543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49C9A87-018C-F34A-89F9-E781B5258752}" type="datetimeFigureOut">
              <a:rPr lang="en-US" smtClean="0"/>
              <a:t>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B58190-CC9B-6148-B51A-E148855862AD}" type="slidenum">
              <a:rPr lang="en-US" smtClean="0"/>
              <a:t>‹#›</a:t>
            </a:fld>
            <a:endParaRPr lang="en-US" dirty="0"/>
          </a:p>
        </p:txBody>
      </p:sp>
    </p:spTree>
    <p:extLst>
      <p:ext uri="{BB962C8B-B14F-4D97-AF65-F5344CB8AC3E}">
        <p14:creationId xmlns:p14="http://schemas.microsoft.com/office/powerpoint/2010/main" val="420471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9C9A87-018C-F34A-89F9-E781B5258752}" type="datetimeFigureOut">
              <a:rPr lang="en-US" smtClean="0"/>
              <a:t>2/9/2019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B58190-CC9B-6148-B51A-E148855862AD}" type="slidenum">
              <a:rPr lang="en-US" smtClean="0"/>
              <a:t>‹#›</a:t>
            </a:fld>
            <a:endParaRPr lang="en-US" dirty="0"/>
          </a:p>
        </p:txBody>
      </p:sp>
    </p:spTree>
    <p:extLst>
      <p:ext uri="{BB962C8B-B14F-4D97-AF65-F5344CB8AC3E}">
        <p14:creationId xmlns:p14="http://schemas.microsoft.com/office/powerpoint/2010/main" val="25777072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implicit.harvard.edu/implicit/selectatest.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3" descr="https://lh5.googleusercontent.com/DgIA84W2d1CjCMKK4Ur0JqHVNmTs-6wtZ5kL7Q3heB0Vn8Y2wc07oBG3g9WyFyo2mBQVlqXZTELON7iFOzi4gGTJjomqFlnZYFoZ0Ef1qe7D61Zgos-DAh3F6yvEJFvU9rdBggE9s8peksPDYw"/>
          <p:cNvPicPr preferRelativeResize="0"/>
          <p:nvPr/>
        </p:nvPicPr>
        <p:blipFill rotWithShape="1">
          <a:blip r:embed="rId3">
            <a:alphaModFix/>
          </a:blip>
          <a:srcRect/>
          <a:stretch/>
        </p:blipFill>
        <p:spPr>
          <a:xfrm>
            <a:off x="5360632" y="1379506"/>
            <a:ext cx="2769579" cy="1028700"/>
          </a:xfrm>
          <a:prstGeom prst="rect">
            <a:avLst/>
          </a:prstGeom>
          <a:noFill/>
          <a:ln>
            <a:noFill/>
          </a:ln>
        </p:spPr>
      </p:pic>
      <p:sp>
        <p:nvSpPr>
          <p:cNvPr id="85" name="Google Shape;85;p13"/>
          <p:cNvSpPr txBox="1"/>
          <p:nvPr/>
        </p:nvSpPr>
        <p:spPr>
          <a:xfrm>
            <a:off x="642925" y="3881136"/>
            <a:ext cx="8151451" cy="2441510"/>
          </a:xfrm>
          <a:prstGeom prst="rect">
            <a:avLst/>
          </a:prstGeom>
          <a:noFill/>
          <a:ln>
            <a:noFill/>
          </a:ln>
        </p:spPr>
        <p:txBody>
          <a:bodyPr spcFirstLastPara="1" wrap="square" lIns="68569" tIns="34275" rIns="68569" bIns="34275" anchor="t" anchorCtr="0">
            <a:noAutofit/>
          </a:bodyPr>
          <a:lstStyle/>
          <a:p>
            <a:pPr>
              <a:buClr>
                <a:srgbClr val="000000"/>
              </a:buClr>
              <a:buSzPts val="2000"/>
            </a:pPr>
            <a:r>
              <a:rPr lang="en-US" sz="2400" b="1" dirty="0">
                <a:solidFill>
                  <a:schemeClr val="dk1"/>
                </a:solidFill>
                <a:latin typeface="Calibri"/>
                <a:ea typeface="Calibri"/>
                <a:cs typeface="Calibri"/>
                <a:sym typeface="Calibri"/>
              </a:rPr>
              <a:t>Confronting Racism: Unconscious Bias </a:t>
            </a:r>
            <a:endParaRPr sz="2400" b="1" dirty="0">
              <a:solidFill>
                <a:schemeClr val="dk1"/>
              </a:solidFill>
              <a:latin typeface="Calibri"/>
              <a:ea typeface="Calibri"/>
              <a:cs typeface="Calibri"/>
              <a:sym typeface="Calibri"/>
            </a:endParaRPr>
          </a:p>
          <a:p>
            <a:pPr>
              <a:buClr>
                <a:srgbClr val="000000"/>
              </a:buClr>
              <a:buSzPts val="2000"/>
            </a:pPr>
            <a:endParaRPr lang="en-US" sz="2400" dirty="0">
              <a:solidFill>
                <a:schemeClr val="dk1"/>
              </a:solidFill>
              <a:latin typeface="Calibri"/>
              <a:ea typeface="Calibri"/>
              <a:cs typeface="Calibri"/>
              <a:sym typeface="Calibri"/>
            </a:endParaRPr>
          </a:p>
          <a:p>
            <a:pPr>
              <a:buClr>
                <a:srgbClr val="000000"/>
              </a:buClr>
              <a:buSzPts val="2000"/>
            </a:pPr>
            <a:endParaRPr lang="en-US" sz="2400" dirty="0">
              <a:solidFill>
                <a:srgbClr val="FF0000"/>
              </a:solidFill>
              <a:latin typeface="Calibri"/>
              <a:ea typeface="Calibri"/>
              <a:cs typeface="Calibri"/>
              <a:sym typeface="Calibri"/>
            </a:endParaRPr>
          </a:p>
          <a:p>
            <a:pPr>
              <a:buClr>
                <a:srgbClr val="000000"/>
              </a:buClr>
              <a:buSzPts val="2000"/>
            </a:pPr>
            <a:r>
              <a:rPr lang="en-US" sz="2400" dirty="0">
                <a:solidFill>
                  <a:srgbClr val="00B0F0"/>
                </a:solidFill>
                <a:latin typeface="Calibri"/>
                <a:ea typeface="Calibri"/>
                <a:cs typeface="Calibri"/>
                <a:sym typeface="Calibri"/>
              </a:rPr>
              <a:t>St. Albans Church</a:t>
            </a:r>
            <a:endParaRPr sz="2400" dirty="0">
              <a:solidFill>
                <a:srgbClr val="00B0F0"/>
              </a:solidFill>
              <a:latin typeface="Calibri"/>
              <a:ea typeface="Calibri"/>
              <a:cs typeface="Calibri"/>
              <a:sym typeface="Calibri"/>
            </a:endParaRPr>
          </a:p>
          <a:p>
            <a:pPr>
              <a:spcBef>
                <a:spcPts val="450"/>
              </a:spcBef>
              <a:buClr>
                <a:srgbClr val="000000"/>
              </a:buClr>
              <a:buSzPts val="2000"/>
            </a:pPr>
            <a:r>
              <a:rPr lang="en-US" sz="2400" dirty="0">
                <a:solidFill>
                  <a:srgbClr val="00B0F0"/>
                </a:solidFill>
                <a:latin typeface="Calibri"/>
                <a:ea typeface="Calibri"/>
                <a:cs typeface="Calibri"/>
                <a:sym typeface="Calibri"/>
              </a:rPr>
              <a:t>February 10, 2019</a:t>
            </a:r>
          </a:p>
          <a:p>
            <a:pPr>
              <a:spcBef>
                <a:spcPts val="450"/>
              </a:spcBef>
              <a:buClr>
                <a:srgbClr val="000000"/>
              </a:buClr>
              <a:buSzPts val="2000"/>
            </a:pPr>
            <a:endParaRPr sz="1500" dirty="0">
              <a:solidFill>
                <a:srgbClr val="00B0F0"/>
              </a:solidFill>
              <a:latin typeface="Calibri"/>
              <a:ea typeface="Calibri"/>
              <a:cs typeface="Calibri"/>
              <a:sym typeface="Calibri"/>
            </a:endParaRPr>
          </a:p>
        </p:txBody>
      </p:sp>
    </p:spTree>
    <p:extLst>
      <p:ext uri="{BB962C8B-B14F-4D97-AF65-F5344CB8AC3E}">
        <p14:creationId xmlns:p14="http://schemas.microsoft.com/office/powerpoint/2010/main" val="204565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A screenshot of a cell phone&#10;&#10;Description automatically generated">
            <a:extLst>
              <a:ext uri="{FF2B5EF4-FFF2-40B4-BE49-F238E27FC236}">
                <a16:creationId xmlns:a16="http://schemas.microsoft.com/office/drawing/2014/main" id="{F97003AC-B890-47D4-84CD-221F44C6609E}"/>
              </a:ext>
            </a:extLst>
          </p:cNvPr>
          <p:cNvPicPr>
            <a:picLocks noGrp="1" noChangeAspect="1"/>
          </p:cNvPicPr>
          <p:nvPr>
            <p:ph idx="1"/>
          </p:nvPr>
        </p:nvPicPr>
        <p:blipFill rotWithShape="1">
          <a:blip r:embed="rId3"/>
          <a:srcRect b="21260"/>
          <a:stretch/>
        </p:blipFill>
        <p:spPr>
          <a:xfrm>
            <a:off x="20" y="10"/>
            <a:ext cx="9143980" cy="6857990"/>
          </a:xfrm>
          <a:prstGeom prst="rect">
            <a:avLst/>
          </a:prstGeom>
        </p:spPr>
      </p:pic>
    </p:spTree>
    <p:extLst>
      <p:ext uri="{BB962C8B-B14F-4D97-AF65-F5344CB8AC3E}">
        <p14:creationId xmlns:p14="http://schemas.microsoft.com/office/powerpoint/2010/main" val="1220711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717A467-BCB8-A94B-B361-855B00C1B9C2}"/>
              </a:ext>
            </a:extLst>
          </p:cNvPr>
          <p:cNvPicPr>
            <a:picLocks noChangeAspect="1"/>
          </p:cNvPicPr>
          <p:nvPr/>
        </p:nvPicPr>
        <p:blipFill>
          <a:blip r:embed="rId3" cstate="screen">
            <a:alphaModFix amt="85000"/>
            <a:extLst>
              <a:ext uri="{28A0092B-C50C-407E-A947-70E740481C1C}">
                <a14:useLocalDpi xmlns:a14="http://schemas.microsoft.com/office/drawing/2010/main"/>
              </a:ext>
            </a:extLst>
          </a:blip>
          <a:stretch>
            <a:fillRect/>
          </a:stretch>
        </p:blipFill>
        <p:spPr>
          <a:xfrm>
            <a:off x="-894974" y="0"/>
            <a:ext cx="11564434" cy="6858000"/>
          </a:xfrm>
          <a:prstGeom prst="rect">
            <a:avLst/>
          </a:prstGeom>
        </p:spPr>
      </p:pic>
      <p:sp>
        <p:nvSpPr>
          <p:cNvPr id="4" name="Rectangle 2">
            <a:extLst>
              <a:ext uri="{FF2B5EF4-FFF2-40B4-BE49-F238E27FC236}">
                <a16:creationId xmlns:a16="http://schemas.microsoft.com/office/drawing/2014/main" id="{D9BC9494-3CAC-FB4B-A8AB-416AB1D491B5}"/>
              </a:ext>
            </a:extLst>
          </p:cNvPr>
          <p:cNvSpPr txBox="1">
            <a:spLocks noChangeArrowheads="1"/>
          </p:cNvSpPr>
          <p:nvPr/>
        </p:nvSpPr>
        <p:spPr>
          <a:xfrm>
            <a:off x="228600" y="4114800"/>
            <a:ext cx="3962400" cy="2133600"/>
          </a:xfrm>
          <a:prstGeom prst="rect">
            <a:avLst/>
          </a:prstGeom>
          <a:noFill/>
        </p:spPr>
        <p:txBody>
          <a:bodyPr anchor="ctr"/>
          <a:lstStyle>
            <a:lvl1pPr algn="l" rtl="0" fontAlgn="base">
              <a:spcBef>
                <a:spcPct val="0"/>
              </a:spcBef>
              <a:spcAft>
                <a:spcPct val="0"/>
              </a:spcAft>
              <a:defRPr sz="3000" kern="1200">
                <a:solidFill>
                  <a:srgbClr val="122632"/>
                </a:solidFill>
                <a:latin typeface="+mj-lt"/>
                <a:ea typeface="+mj-ea"/>
                <a:cs typeface="+mj-cs"/>
              </a:defRPr>
            </a:lvl1pPr>
            <a:lvl2pPr algn="l" rtl="0" fontAlgn="base">
              <a:spcBef>
                <a:spcPct val="0"/>
              </a:spcBef>
              <a:spcAft>
                <a:spcPct val="0"/>
              </a:spcAft>
              <a:defRPr sz="3000">
                <a:solidFill>
                  <a:srgbClr val="122632"/>
                </a:solidFill>
                <a:latin typeface="Source Sans Pro Semibold" charset="0"/>
                <a:ea typeface="ＭＳ Ｐゴシック" charset="-128"/>
              </a:defRPr>
            </a:lvl2pPr>
            <a:lvl3pPr algn="l" rtl="0" fontAlgn="base">
              <a:spcBef>
                <a:spcPct val="0"/>
              </a:spcBef>
              <a:spcAft>
                <a:spcPct val="0"/>
              </a:spcAft>
              <a:defRPr sz="3000">
                <a:solidFill>
                  <a:srgbClr val="122632"/>
                </a:solidFill>
                <a:latin typeface="Source Sans Pro Semibold" charset="0"/>
                <a:ea typeface="ＭＳ Ｐゴシック" charset="-128"/>
              </a:defRPr>
            </a:lvl3pPr>
            <a:lvl4pPr algn="l" rtl="0" fontAlgn="base">
              <a:spcBef>
                <a:spcPct val="0"/>
              </a:spcBef>
              <a:spcAft>
                <a:spcPct val="0"/>
              </a:spcAft>
              <a:defRPr sz="3000">
                <a:solidFill>
                  <a:srgbClr val="122632"/>
                </a:solidFill>
                <a:latin typeface="Source Sans Pro Semibold" charset="0"/>
                <a:ea typeface="ＭＳ Ｐゴシック" charset="-128"/>
              </a:defRPr>
            </a:lvl4pPr>
            <a:lvl5pPr algn="l" rtl="0" fontAlgn="base">
              <a:spcBef>
                <a:spcPct val="0"/>
              </a:spcBef>
              <a:spcAft>
                <a:spcPct val="0"/>
              </a:spcAft>
              <a:defRPr sz="3000">
                <a:solidFill>
                  <a:srgbClr val="122632"/>
                </a:solidFill>
                <a:latin typeface="Source Sans Pro Semibold" charset="0"/>
                <a:ea typeface="ＭＳ Ｐゴシック" charset="-128"/>
              </a:defRPr>
            </a:lvl5pPr>
            <a:lvl6pPr marL="457200" algn="l" rtl="0" fontAlgn="base">
              <a:spcBef>
                <a:spcPct val="0"/>
              </a:spcBef>
              <a:spcAft>
                <a:spcPct val="0"/>
              </a:spcAft>
              <a:defRPr sz="3000">
                <a:solidFill>
                  <a:srgbClr val="122632"/>
                </a:solidFill>
                <a:latin typeface="Source Sans Pro Semibold" charset="0"/>
                <a:ea typeface="ＭＳ Ｐゴシック" charset="-128"/>
              </a:defRPr>
            </a:lvl6pPr>
            <a:lvl7pPr marL="914400" algn="l" rtl="0" fontAlgn="base">
              <a:spcBef>
                <a:spcPct val="0"/>
              </a:spcBef>
              <a:spcAft>
                <a:spcPct val="0"/>
              </a:spcAft>
              <a:defRPr sz="3000">
                <a:solidFill>
                  <a:srgbClr val="122632"/>
                </a:solidFill>
                <a:latin typeface="Source Sans Pro Semibold" charset="0"/>
                <a:ea typeface="ＭＳ Ｐゴシック" charset="-128"/>
              </a:defRPr>
            </a:lvl7pPr>
            <a:lvl8pPr marL="1371600" algn="l" rtl="0" fontAlgn="base">
              <a:spcBef>
                <a:spcPct val="0"/>
              </a:spcBef>
              <a:spcAft>
                <a:spcPct val="0"/>
              </a:spcAft>
              <a:defRPr sz="3000">
                <a:solidFill>
                  <a:srgbClr val="122632"/>
                </a:solidFill>
                <a:latin typeface="Source Sans Pro Semibold" charset="0"/>
                <a:ea typeface="ＭＳ Ｐゴシック" charset="-128"/>
              </a:defRPr>
            </a:lvl8pPr>
            <a:lvl9pPr marL="1828800" algn="l" rtl="0" fontAlgn="base">
              <a:spcBef>
                <a:spcPct val="0"/>
              </a:spcBef>
              <a:spcAft>
                <a:spcPct val="0"/>
              </a:spcAft>
              <a:defRPr sz="3000">
                <a:solidFill>
                  <a:srgbClr val="122632"/>
                </a:solidFill>
                <a:latin typeface="Source Sans Pro Semibold" charset="0"/>
                <a:ea typeface="ＭＳ Ｐゴシック" charset="-128"/>
              </a:defRPr>
            </a:lvl9pPr>
          </a:lstStyle>
          <a:p>
            <a:pPr eaLnBrk="1" hangingPunct="1"/>
            <a:r>
              <a:rPr lang="en-US" altLang="en-US" sz="2800" b="1" dirty="0">
                <a:solidFill>
                  <a:schemeClr val="bg1"/>
                </a:solidFill>
              </a:rPr>
              <a:t>Discuss</a:t>
            </a:r>
          </a:p>
          <a:p>
            <a:pPr eaLnBrk="1" hangingPunct="1"/>
            <a:r>
              <a:rPr lang="en-US" altLang="en-US" sz="2400" i="1" dirty="0">
                <a:solidFill>
                  <a:schemeClr val="bg1"/>
                </a:solidFill>
              </a:rPr>
              <a:t>What will you take on as a result of today’s discussion?</a:t>
            </a:r>
            <a:endParaRPr lang="en-US" altLang="en-US" sz="2800" i="1" dirty="0">
              <a:solidFill>
                <a:schemeClr val="bg1"/>
              </a:solidFill>
            </a:endParaRPr>
          </a:p>
        </p:txBody>
      </p:sp>
    </p:spTree>
    <p:extLst>
      <p:ext uri="{BB962C8B-B14F-4D97-AF65-F5344CB8AC3E}">
        <p14:creationId xmlns:p14="http://schemas.microsoft.com/office/powerpoint/2010/main" val="3773467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7911" y="225950"/>
            <a:ext cx="3193043" cy="2792877"/>
          </a:xfrm>
        </p:spPr>
        <p:txBody>
          <a:bodyPr>
            <a:normAutofit/>
          </a:bodyPr>
          <a:lstStyle/>
          <a:p>
            <a:r>
              <a:rPr lang="en-US" sz="2700" dirty="0">
                <a:solidFill>
                  <a:srgbClr val="000000"/>
                </a:solidFill>
              </a:rPr>
              <a:t>What is Implicit or Unconscious Bias?</a:t>
            </a:r>
          </a:p>
        </p:txBody>
      </p:sp>
      <p:pic>
        <p:nvPicPr>
          <p:cNvPr id="13" name="Picture 12" descr="A drawing of a face&#10;&#10;Description generated with high confidence">
            <a:extLst>
              <a:ext uri="{FF2B5EF4-FFF2-40B4-BE49-F238E27FC236}">
                <a16:creationId xmlns:a16="http://schemas.microsoft.com/office/drawing/2014/main" id="{CBF0DF58-EC2C-450E-B9C7-260DCAD834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0287" y="5727983"/>
            <a:ext cx="1984206" cy="745657"/>
          </a:xfrm>
          <a:prstGeom prst="rect">
            <a:avLst/>
          </a:prstGeom>
        </p:spPr>
      </p:pic>
      <p:graphicFrame>
        <p:nvGraphicFramePr>
          <p:cNvPr id="2" name="Diagram 1">
            <a:extLst>
              <a:ext uri="{FF2B5EF4-FFF2-40B4-BE49-F238E27FC236}">
                <a16:creationId xmlns:a16="http://schemas.microsoft.com/office/drawing/2014/main" id="{EEA92AB2-1D88-4971-91BD-6F795F1ECD32}"/>
              </a:ext>
            </a:extLst>
          </p:cNvPr>
          <p:cNvGraphicFramePr/>
          <p:nvPr>
            <p:extLst>
              <p:ext uri="{D42A27DB-BD31-4B8C-83A1-F6EECF244321}">
                <p14:modId xmlns:p14="http://schemas.microsoft.com/office/powerpoint/2010/main" val="2051975636"/>
              </p:ext>
            </p:extLst>
          </p:nvPr>
        </p:nvGraphicFramePr>
        <p:xfrm>
          <a:off x="2313354" y="773723"/>
          <a:ext cx="6986954" cy="52597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0099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9DE06CD-A32B-4D02-9BD6-64219A7648DF}"/>
              </a:ext>
            </a:extLst>
          </p:cNvPr>
          <p:cNvPicPr>
            <a:picLocks noGrp="1" noChangeAspect="1"/>
          </p:cNvPicPr>
          <p:nvPr>
            <p:ph idx="1"/>
          </p:nvPr>
        </p:nvPicPr>
        <p:blipFill>
          <a:blip r:embed="rId2"/>
          <a:stretch>
            <a:fillRect/>
          </a:stretch>
        </p:blipFill>
        <p:spPr>
          <a:xfrm>
            <a:off x="618309" y="734646"/>
            <a:ext cx="7750743" cy="4973394"/>
          </a:xfrm>
        </p:spPr>
      </p:pic>
    </p:spTree>
    <p:extLst>
      <p:ext uri="{BB962C8B-B14F-4D97-AF65-F5344CB8AC3E}">
        <p14:creationId xmlns:p14="http://schemas.microsoft.com/office/powerpoint/2010/main" val="3062596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8066" name="Group 2"/>
          <p:cNvGraphicFramePr>
            <a:graphicFrameLocks noGrp="1"/>
          </p:cNvGraphicFramePr>
          <p:nvPr>
            <p:extLst/>
          </p:nvPr>
        </p:nvGraphicFramePr>
        <p:xfrm>
          <a:off x="1143000" y="1371600"/>
          <a:ext cx="6858000" cy="4089400"/>
        </p:xfrm>
        <a:graphic>
          <a:graphicData uri="http://schemas.openxmlformats.org/drawingml/2006/table">
            <a:tbl>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838200">
                <a:tc>
                  <a:txBody>
                    <a:bodyPr/>
                    <a:lstStyle/>
                    <a:p>
                      <a:pPr marL="0" marR="0" lvl="0" indent="0" algn="ctr" defTabSz="914400" rtl="0" eaLnBrk="1" fontAlgn="base" latinLnBrk="0" hangingPunct="1">
                        <a:lnSpc>
                          <a:spcPct val="100000"/>
                        </a:lnSpc>
                        <a:spcBef>
                          <a:spcPct val="20000"/>
                        </a:spcBef>
                        <a:spcAft>
                          <a:spcPct val="0"/>
                        </a:spcAft>
                        <a:buClr>
                          <a:srgbClr val="F3D72A"/>
                        </a:buClr>
                        <a:buSzTx/>
                        <a:buFont typeface="Wingdings" charset="0"/>
                        <a:buNone/>
                        <a:tabLst/>
                      </a:pPr>
                      <a:r>
                        <a:rPr kumimoji="0" lang="en-US" sz="3600" b="1" i="0" u="none" strike="noStrike" cap="none" normalizeH="0" baseline="0" dirty="0">
                          <a:ln>
                            <a:noFill/>
                          </a:ln>
                          <a:solidFill>
                            <a:srgbClr val="00FF00"/>
                          </a:solidFill>
                          <a:effectLst/>
                          <a:latin typeface="Lucida Sans" charset="0"/>
                          <a:ea typeface="ＭＳ Ｐゴシック" charset="0"/>
                        </a:rPr>
                        <a:t>SLB</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3D72A"/>
                        </a:buClr>
                        <a:buSzTx/>
                        <a:buFont typeface="Wingdings" charset="0"/>
                        <a:buNone/>
                        <a:tabLst/>
                      </a:pPr>
                      <a:r>
                        <a:rPr kumimoji="0" lang="en-US" sz="3600" b="1" i="0" u="none" strike="noStrike" cap="none" normalizeH="0" baseline="0" dirty="0">
                          <a:ln>
                            <a:noFill/>
                          </a:ln>
                          <a:solidFill>
                            <a:srgbClr val="0000FF"/>
                          </a:solidFill>
                          <a:effectLst/>
                          <a:latin typeface="Lucida Sans" charset="0"/>
                          <a:ea typeface="ＭＳ Ｐゴシック" charset="0"/>
                        </a:rPr>
                        <a:t>CFLTK</a:t>
                      </a:r>
                      <a:endParaRPr kumimoji="0" lang="en-US" sz="3600" b="1" i="0" u="none" strike="noStrike" cap="none" normalizeH="0" baseline="0" dirty="0">
                        <a:ln>
                          <a:noFill/>
                        </a:ln>
                        <a:solidFill>
                          <a:schemeClr val="bg1"/>
                        </a:solidFill>
                        <a:effectLst/>
                        <a:latin typeface="Lucida Sans"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3D72A"/>
                        </a:buClr>
                        <a:buSzTx/>
                        <a:buFont typeface="Wingdings" charset="0"/>
                        <a:buNone/>
                        <a:tabLst/>
                      </a:pPr>
                      <a:r>
                        <a:rPr kumimoji="0" lang="en-US" sz="3600" b="1" i="0" u="none" strike="noStrike" cap="none" normalizeH="0" baseline="0" dirty="0">
                          <a:ln>
                            <a:noFill/>
                          </a:ln>
                          <a:solidFill>
                            <a:srgbClr val="00FF00"/>
                          </a:solidFill>
                          <a:effectLst/>
                          <a:latin typeface="Lucida Sans" charset="0"/>
                          <a:ea typeface="ＭＳ Ｐゴシック" charset="0"/>
                        </a:rPr>
                        <a:t>CFLTK</a:t>
                      </a:r>
                      <a:endParaRPr kumimoji="0" lang="en-US" sz="3600" b="1" i="0" u="none" strike="noStrike" cap="none" normalizeH="0" baseline="0" dirty="0">
                        <a:ln>
                          <a:noFill/>
                        </a:ln>
                        <a:solidFill>
                          <a:schemeClr val="bg1"/>
                        </a:solidFill>
                        <a:effectLst/>
                        <a:latin typeface="Lucida Sans"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lumOff val="15000"/>
                      </a:schemeClr>
                    </a:solidFill>
                  </a:tcPr>
                </a:tc>
                <a:extLst>
                  <a:ext uri="{0D108BD9-81ED-4DB2-BD59-A6C34878D82A}">
                    <a16:rowId xmlns:a16="http://schemas.microsoft.com/office/drawing/2014/main" val="10000"/>
                  </a:ext>
                </a:extLst>
              </a:tr>
              <a:tr h="812800">
                <a:tc>
                  <a:txBody>
                    <a:bodyPr/>
                    <a:lstStyle/>
                    <a:p>
                      <a:pPr marL="0" marR="0" lvl="0" indent="0" algn="ctr" defTabSz="914400" rtl="0" eaLnBrk="1" fontAlgn="base" latinLnBrk="0" hangingPunct="1">
                        <a:lnSpc>
                          <a:spcPct val="100000"/>
                        </a:lnSpc>
                        <a:spcBef>
                          <a:spcPct val="20000"/>
                        </a:spcBef>
                        <a:spcAft>
                          <a:spcPct val="0"/>
                        </a:spcAft>
                        <a:buClr>
                          <a:srgbClr val="F3D72A"/>
                        </a:buClr>
                        <a:buSzTx/>
                        <a:buFont typeface="Wingdings" charset="0"/>
                        <a:buNone/>
                        <a:tabLst/>
                      </a:pPr>
                      <a:r>
                        <a:rPr kumimoji="0" lang="en-US" sz="3600" b="1" i="0" u="none" strike="noStrike" cap="none" normalizeH="0" baseline="0" dirty="0">
                          <a:ln>
                            <a:noFill/>
                          </a:ln>
                          <a:solidFill>
                            <a:srgbClr val="FF8000"/>
                          </a:solidFill>
                          <a:effectLst/>
                          <a:latin typeface="Lucida Sans" charset="0"/>
                          <a:ea typeface="ＭＳ Ｐゴシック" charset="0"/>
                        </a:rPr>
                        <a:t>SPRND</a:t>
                      </a:r>
                      <a:endParaRPr kumimoji="0" lang="en-US" sz="3600" b="1" i="0" u="none" strike="noStrike" cap="none" normalizeH="0" baseline="0" dirty="0">
                        <a:ln>
                          <a:noFill/>
                        </a:ln>
                        <a:solidFill>
                          <a:schemeClr val="bg1"/>
                        </a:solidFill>
                        <a:effectLst/>
                        <a:latin typeface="Lucida Sans" charset="0"/>
                        <a:ea typeface="ＭＳ Ｐゴシック"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3D72A"/>
                        </a:buClr>
                        <a:buSzTx/>
                        <a:buFont typeface="Wingdings" charset="0"/>
                        <a:buNone/>
                        <a:tabLst/>
                      </a:pPr>
                      <a:r>
                        <a:rPr kumimoji="0" lang="en-US" sz="3600" b="1" i="0" u="none" strike="noStrike" cap="none" normalizeH="0" baseline="0" dirty="0">
                          <a:ln>
                            <a:noFill/>
                          </a:ln>
                          <a:solidFill>
                            <a:srgbClr val="FFFF00"/>
                          </a:solidFill>
                          <a:effectLst/>
                          <a:latin typeface="Lucida Sans" charset="0"/>
                          <a:ea typeface="ＭＳ Ｐゴシック" charset="0"/>
                        </a:rPr>
                        <a:t>HLMG</a:t>
                      </a:r>
                      <a:endParaRPr kumimoji="0" lang="en-US" sz="3600" b="1" i="0" u="none" strike="noStrike" cap="none" normalizeH="0" baseline="0" dirty="0">
                        <a:ln>
                          <a:noFill/>
                        </a:ln>
                        <a:solidFill>
                          <a:schemeClr val="bg1"/>
                        </a:solidFill>
                        <a:effectLst/>
                        <a:latin typeface="Lucida Sans"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3D72A"/>
                        </a:buClr>
                        <a:buSzTx/>
                        <a:buFont typeface="Wingdings" charset="0"/>
                        <a:buNone/>
                        <a:tabLst/>
                      </a:pPr>
                      <a:r>
                        <a:rPr kumimoji="0" lang="en-US" sz="3600" b="1" i="0" u="none" strike="noStrike" cap="none" normalizeH="0" baseline="0" dirty="0">
                          <a:ln>
                            <a:noFill/>
                          </a:ln>
                          <a:solidFill>
                            <a:srgbClr val="FFFF00"/>
                          </a:solidFill>
                          <a:effectLst/>
                          <a:latin typeface="Lucida Sans" charset="0"/>
                          <a:ea typeface="ＭＳ Ｐゴシック" charset="0"/>
                        </a:rPr>
                        <a:t>CFLTK</a:t>
                      </a:r>
                      <a:endParaRPr kumimoji="0" lang="en-US" sz="3600" b="1" i="0" u="none" strike="noStrike" cap="none" normalizeH="0" baseline="0" dirty="0">
                        <a:ln>
                          <a:noFill/>
                        </a:ln>
                        <a:solidFill>
                          <a:schemeClr val="bg1"/>
                        </a:solidFill>
                        <a:effectLst/>
                        <a:latin typeface="Lucida Sans"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lumOff val="15000"/>
                      </a:schemeClr>
                    </a:solidFill>
                  </a:tcPr>
                </a:tc>
                <a:extLst>
                  <a:ext uri="{0D108BD9-81ED-4DB2-BD59-A6C34878D82A}">
                    <a16:rowId xmlns:a16="http://schemas.microsoft.com/office/drawing/2014/main" val="10001"/>
                  </a:ext>
                </a:extLst>
              </a:tr>
              <a:tr h="812800">
                <a:tc>
                  <a:txBody>
                    <a:bodyPr/>
                    <a:lstStyle/>
                    <a:p>
                      <a:pPr marL="0" marR="0" lvl="0" indent="0" algn="ctr" defTabSz="914400" rtl="0" eaLnBrk="1" fontAlgn="base" latinLnBrk="0" hangingPunct="1">
                        <a:lnSpc>
                          <a:spcPct val="100000"/>
                        </a:lnSpc>
                        <a:spcBef>
                          <a:spcPct val="20000"/>
                        </a:spcBef>
                        <a:spcAft>
                          <a:spcPct val="0"/>
                        </a:spcAft>
                        <a:buClr>
                          <a:srgbClr val="F3D72A"/>
                        </a:buClr>
                        <a:buSzTx/>
                        <a:buFont typeface="Wingdings" charset="0"/>
                        <a:buNone/>
                        <a:tabLst/>
                      </a:pPr>
                      <a:r>
                        <a:rPr kumimoji="0" lang="en-US" sz="3600" b="1" i="0" u="none" strike="noStrike" cap="none" normalizeH="0" baseline="0" dirty="0">
                          <a:ln>
                            <a:noFill/>
                          </a:ln>
                          <a:solidFill>
                            <a:srgbClr val="FF0000"/>
                          </a:solidFill>
                          <a:effectLst/>
                          <a:latin typeface="Lucida Sans" charset="0"/>
                          <a:ea typeface="ＭＳ Ｐゴシック" charset="0"/>
                        </a:rPr>
                        <a:t>SLB</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3D72A"/>
                        </a:buClr>
                        <a:buSzTx/>
                        <a:buFont typeface="Wingdings" charset="0"/>
                        <a:buNone/>
                        <a:tabLst/>
                      </a:pPr>
                      <a:r>
                        <a:rPr kumimoji="0" lang="en-US" sz="3600" b="1" i="0" u="none" strike="noStrike" cap="none" normalizeH="0" baseline="0" dirty="0">
                          <a:ln>
                            <a:noFill/>
                          </a:ln>
                          <a:solidFill>
                            <a:srgbClr val="0000FF"/>
                          </a:solidFill>
                          <a:effectLst/>
                          <a:latin typeface="Lucida Sans" charset="0"/>
                          <a:ea typeface="ＭＳ Ｐゴシック" charset="0"/>
                        </a:rPr>
                        <a:t>SPRND</a:t>
                      </a:r>
                      <a:endParaRPr kumimoji="0" lang="en-US" sz="3600" b="1" i="0" u="none" strike="noStrike" cap="none" normalizeH="0" baseline="0" dirty="0">
                        <a:ln>
                          <a:noFill/>
                        </a:ln>
                        <a:solidFill>
                          <a:schemeClr val="bg1"/>
                        </a:solidFill>
                        <a:effectLst/>
                        <a:latin typeface="Lucida Sans"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3D72A"/>
                        </a:buClr>
                        <a:buSzTx/>
                        <a:buFont typeface="Wingdings" charset="0"/>
                        <a:buNone/>
                        <a:tabLst/>
                      </a:pPr>
                      <a:r>
                        <a:rPr kumimoji="0" lang="en-US" sz="3600" b="1" i="0" u="none" strike="noStrike" cap="none" normalizeH="0" baseline="0" dirty="0">
                          <a:ln>
                            <a:noFill/>
                          </a:ln>
                          <a:solidFill>
                            <a:srgbClr val="FF8000"/>
                          </a:solidFill>
                          <a:effectLst/>
                          <a:latin typeface="Lucida Sans" charset="0"/>
                          <a:ea typeface="ＭＳ Ｐゴシック" charset="0"/>
                        </a:rPr>
                        <a:t>SLB</a:t>
                      </a:r>
                      <a:endParaRPr kumimoji="0" lang="en-US" sz="3600" b="1" i="0" u="none" strike="noStrike" cap="none" normalizeH="0" baseline="0" dirty="0">
                        <a:ln>
                          <a:noFill/>
                        </a:ln>
                        <a:solidFill>
                          <a:schemeClr val="bg1"/>
                        </a:solidFill>
                        <a:effectLst/>
                        <a:latin typeface="Lucida Sans"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lumOff val="15000"/>
                      </a:schemeClr>
                    </a:solidFill>
                  </a:tcPr>
                </a:tc>
                <a:extLst>
                  <a:ext uri="{0D108BD9-81ED-4DB2-BD59-A6C34878D82A}">
                    <a16:rowId xmlns:a16="http://schemas.microsoft.com/office/drawing/2014/main" val="10002"/>
                  </a:ext>
                </a:extLst>
              </a:tr>
              <a:tr h="812800">
                <a:tc>
                  <a:txBody>
                    <a:bodyPr/>
                    <a:lstStyle/>
                    <a:p>
                      <a:pPr marL="0" marR="0" lvl="0" indent="0" algn="ctr" defTabSz="914400" rtl="0" eaLnBrk="1" fontAlgn="base" latinLnBrk="0" hangingPunct="1">
                        <a:lnSpc>
                          <a:spcPct val="100000"/>
                        </a:lnSpc>
                        <a:spcBef>
                          <a:spcPct val="20000"/>
                        </a:spcBef>
                        <a:spcAft>
                          <a:spcPct val="0"/>
                        </a:spcAft>
                        <a:buClr>
                          <a:srgbClr val="F3D72A"/>
                        </a:buClr>
                        <a:buSzTx/>
                        <a:buFont typeface="Wingdings" charset="0"/>
                        <a:buNone/>
                        <a:tabLst/>
                      </a:pPr>
                      <a:r>
                        <a:rPr kumimoji="0" lang="en-US" sz="3600" b="1" i="0" u="none" strike="noStrike" cap="none" normalizeH="0" baseline="0" dirty="0">
                          <a:ln>
                            <a:noFill/>
                          </a:ln>
                          <a:solidFill>
                            <a:srgbClr val="00FF00"/>
                          </a:solidFill>
                          <a:effectLst/>
                          <a:latin typeface="Lucida Sans" charset="0"/>
                          <a:ea typeface="ＭＳ Ｐゴシック" charset="0"/>
                        </a:rPr>
                        <a:t>SPRND</a:t>
                      </a:r>
                      <a:endParaRPr kumimoji="0" lang="en-US" sz="3600" b="1" i="0" u="none" strike="noStrike" cap="none" normalizeH="0" baseline="0" dirty="0">
                        <a:ln>
                          <a:noFill/>
                        </a:ln>
                        <a:solidFill>
                          <a:schemeClr val="bg1"/>
                        </a:solidFill>
                        <a:effectLst/>
                        <a:latin typeface="Lucida Sans" charset="0"/>
                        <a:ea typeface="ＭＳ Ｐゴシック"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3D72A"/>
                        </a:buClr>
                        <a:buSzTx/>
                        <a:buFont typeface="Wingdings" charset="0"/>
                        <a:buNone/>
                        <a:tabLst/>
                      </a:pPr>
                      <a:r>
                        <a:rPr kumimoji="0" lang="en-US" sz="3600" b="1" i="0" u="none" strike="noStrike" cap="none" normalizeH="0" baseline="0" dirty="0">
                          <a:ln>
                            <a:noFill/>
                          </a:ln>
                          <a:solidFill>
                            <a:srgbClr val="FF8000"/>
                          </a:solidFill>
                          <a:effectLst/>
                          <a:latin typeface="Lucida Sans" charset="0"/>
                          <a:ea typeface="ＭＳ Ｐゴシック" charset="0"/>
                        </a:rPr>
                        <a:t>HLMG</a:t>
                      </a:r>
                      <a:endParaRPr kumimoji="0" lang="en-US" sz="3600" b="1" i="0" u="none" strike="noStrike" cap="none" normalizeH="0" baseline="0" dirty="0">
                        <a:ln>
                          <a:noFill/>
                        </a:ln>
                        <a:solidFill>
                          <a:schemeClr val="bg1"/>
                        </a:solidFill>
                        <a:effectLst/>
                        <a:latin typeface="Lucida Sans"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3D72A"/>
                        </a:buClr>
                        <a:buSzTx/>
                        <a:buFont typeface="Wingdings" charset="0"/>
                        <a:buNone/>
                        <a:tabLst/>
                      </a:pPr>
                      <a:r>
                        <a:rPr kumimoji="0" lang="en-US" sz="3600" b="1" i="0" u="none" strike="noStrike" cap="none" normalizeH="0" baseline="0" dirty="0">
                          <a:ln>
                            <a:noFill/>
                          </a:ln>
                          <a:solidFill>
                            <a:srgbClr val="FF0000"/>
                          </a:solidFill>
                          <a:effectLst/>
                          <a:latin typeface="Lucida Sans" charset="0"/>
                          <a:ea typeface="ＭＳ Ｐゴシック" charset="0"/>
                        </a:rPr>
                        <a:t>CFLTK</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lumOff val="15000"/>
                      </a:schemeClr>
                    </a:solidFill>
                  </a:tcPr>
                </a:tc>
                <a:extLst>
                  <a:ext uri="{0D108BD9-81ED-4DB2-BD59-A6C34878D82A}">
                    <a16:rowId xmlns:a16="http://schemas.microsoft.com/office/drawing/2014/main" val="10003"/>
                  </a:ext>
                </a:extLst>
              </a:tr>
              <a:tr h="812800">
                <a:tc>
                  <a:txBody>
                    <a:bodyPr/>
                    <a:lstStyle/>
                    <a:p>
                      <a:pPr marL="0" marR="0" lvl="0" indent="0" algn="ctr" defTabSz="914400" rtl="0" eaLnBrk="1" fontAlgn="base" latinLnBrk="0" hangingPunct="1">
                        <a:lnSpc>
                          <a:spcPct val="100000"/>
                        </a:lnSpc>
                        <a:spcBef>
                          <a:spcPct val="20000"/>
                        </a:spcBef>
                        <a:spcAft>
                          <a:spcPct val="0"/>
                        </a:spcAft>
                        <a:buClr>
                          <a:srgbClr val="F3D72A"/>
                        </a:buClr>
                        <a:buSzTx/>
                        <a:buFont typeface="Wingdings" charset="0"/>
                        <a:buNone/>
                        <a:tabLst/>
                      </a:pPr>
                      <a:r>
                        <a:rPr kumimoji="0" lang="en-US" sz="3600" b="1" i="0" u="none" strike="noStrike" cap="none" normalizeH="0" baseline="0" dirty="0">
                          <a:ln>
                            <a:noFill/>
                          </a:ln>
                          <a:solidFill>
                            <a:srgbClr val="0000FF"/>
                          </a:solidFill>
                          <a:effectLst/>
                          <a:latin typeface="Lucida Sans" charset="0"/>
                          <a:ea typeface="ＭＳ Ｐゴシック" charset="0"/>
                        </a:rPr>
                        <a:t>HLMG</a:t>
                      </a:r>
                      <a:endParaRPr kumimoji="0" lang="en-US" sz="3600" b="1" i="0" u="none" strike="noStrike" cap="none" normalizeH="0" baseline="0" dirty="0">
                        <a:ln>
                          <a:noFill/>
                        </a:ln>
                        <a:solidFill>
                          <a:schemeClr val="bg1"/>
                        </a:solidFill>
                        <a:effectLst/>
                        <a:latin typeface="Lucida Sans" charset="0"/>
                        <a:ea typeface="ＭＳ Ｐゴシック"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3D72A"/>
                        </a:buClr>
                        <a:buSzTx/>
                        <a:buFont typeface="Wingdings" charset="0"/>
                        <a:buNone/>
                        <a:tabLst/>
                      </a:pPr>
                      <a:r>
                        <a:rPr kumimoji="0" lang="en-US" sz="3600" b="1" i="0" u="none" strike="noStrike" cap="none" normalizeH="0" baseline="0" dirty="0">
                          <a:ln>
                            <a:noFill/>
                          </a:ln>
                          <a:solidFill>
                            <a:srgbClr val="FF0000"/>
                          </a:solidFill>
                          <a:effectLst/>
                          <a:latin typeface="Lucida Sans" charset="0"/>
                          <a:ea typeface="ＭＳ Ｐゴシック" charset="0"/>
                        </a:rPr>
                        <a:t>SPRND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3D72A"/>
                        </a:buClr>
                        <a:buSzTx/>
                        <a:buFont typeface="Wingdings" charset="0"/>
                        <a:buNone/>
                        <a:tabLst/>
                      </a:pPr>
                      <a:r>
                        <a:rPr kumimoji="0" lang="en-US" sz="3600" b="1" i="0" u="none" strike="noStrike" cap="none" normalizeH="0" baseline="0" dirty="0">
                          <a:ln>
                            <a:noFill/>
                          </a:ln>
                          <a:solidFill>
                            <a:srgbClr val="FFFF00"/>
                          </a:solidFill>
                          <a:effectLst/>
                          <a:latin typeface="Lucida Sans" charset="0"/>
                          <a:ea typeface="ＭＳ Ｐゴシック" charset="0"/>
                        </a:rPr>
                        <a:t>CFLTK</a:t>
                      </a:r>
                      <a:endParaRPr kumimoji="0" lang="en-US" sz="3600" b="1" i="0" u="none" strike="noStrike" cap="none" normalizeH="0" baseline="0" dirty="0">
                        <a:ln>
                          <a:noFill/>
                        </a:ln>
                        <a:solidFill>
                          <a:schemeClr val="bg1"/>
                        </a:solidFill>
                        <a:effectLst/>
                        <a:latin typeface="Lucida Sans"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85000"/>
                        <a:lumOff val="15000"/>
                      </a:schemeClr>
                    </a:solidFill>
                  </a:tcPr>
                </a:tc>
                <a:extLst>
                  <a:ext uri="{0D108BD9-81ED-4DB2-BD59-A6C34878D82A}">
                    <a16:rowId xmlns:a16="http://schemas.microsoft.com/office/drawing/2014/main" val="10004"/>
                  </a:ext>
                </a:extLst>
              </a:tr>
            </a:tbl>
          </a:graphicData>
        </a:graphic>
      </p:graphicFrame>
      <p:sp>
        <p:nvSpPr>
          <p:cNvPr id="3" name="Rectangle 2"/>
          <p:cNvSpPr/>
          <p:nvPr/>
        </p:nvSpPr>
        <p:spPr>
          <a:xfrm>
            <a:off x="1524000" y="1524000"/>
            <a:ext cx="1600200" cy="6096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371600" y="2286000"/>
            <a:ext cx="1801586" cy="6096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759010" y="1502229"/>
            <a:ext cx="1600200" cy="6096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759010" y="2362200"/>
            <a:ext cx="1600200" cy="6096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524000" y="3124200"/>
            <a:ext cx="1600200" cy="6096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472292" y="3962400"/>
            <a:ext cx="1700893" cy="6096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502228" y="4724400"/>
            <a:ext cx="1600200" cy="6096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768081" y="3962400"/>
            <a:ext cx="1600200" cy="6096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768081" y="3124200"/>
            <a:ext cx="1600200" cy="6096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759010" y="4724400"/>
            <a:ext cx="1651190" cy="6096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6019800" y="1524000"/>
            <a:ext cx="1600200" cy="6096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990771" y="2362200"/>
            <a:ext cx="1600200" cy="6096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5990771" y="3124200"/>
            <a:ext cx="1600200" cy="6096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990771" y="3962400"/>
            <a:ext cx="1600200" cy="6096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990771" y="4775200"/>
            <a:ext cx="1600200" cy="6096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257800" y="152400"/>
            <a:ext cx="3777548" cy="369332"/>
          </a:xfrm>
          <a:prstGeom prst="rect">
            <a:avLst/>
          </a:prstGeom>
          <a:noFill/>
        </p:spPr>
        <p:txBody>
          <a:bodyPr wrap="square" rtlCol="0">
            <a:spAutoFit/>
          </a:bodyPr>
          <a:lstStyle/>
          <a:p>
            <a:pPr algn="r"/>
            <a:r>
              <a:rPr lang="en-US" dirty="0">
                <a:solidFill>
                  <a:schemeClr val="bg1">
                    <a:lumMod val="50000"/>
                  </a:schemeClr>
                </a:solidFill>
                <a:latin typeface="+mj-lt"/>
                <a:cs typeface="Century Gothic"/>
              </a:rPr>
              <a:t>John Ridley Stroop, 1935</a:t>
            </a:r>
          </a:p>
        </p:txBody>
      </p:sp>
    </p:spTree>
    <p:extLst>
      <p:ext uri="{BB962C8B-B14F-4D97-AF65-F5344CB8AC3E}">
        <p14:creationId xmlns:p14="http://schemas.microsoft.com/office/powerpoint/2010/main" val="1858758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3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25"/>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0" nodeType="clickEffect">
                                  <p:stCondLst>
                                    <p:cond delay="0"/>
                                  </p:stCondLst>
                                  <p:childTnLst>
                                    <p:set>
                                      <p:cBhvr>
                                        <p:cTn id="62" dur="1" fill="hold">
                                          <p:stCondLst>
                                            <p:cond delay="0"/>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30114" name="Group 2"/>
          <p:cNvGraphicFramePr>
            <a:graphicFrameLocks noGrp="1"/>
          </p:cNvGraphicFramePr>
          <p:nvPr>
            <p:extLst/>
          </p:nvPr>
        </p:nvGraphicFramePr>
        <p:xfrm>
          <a:off x="1143000" y="1397000"/>
          <a:ext cx="6858000" cy="4064000"/>
        </p:xfrm>
        <a:graphic>
          <a:graphicData uri="http://schemas.openxmlformats.org/drawingml/2006/table">
            <a:tbl>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812800">
                <a:tc>
                  <a:txBody>
                    <a:bodyPr/>
                    <a:lstStyle/>
                    <a:p>
                      <a:pPr marL="0" marR="0" lvl="0" indent="0" algn="ctr" defTabSz="914400" rtl="0" eaLnBrk="1" fontAlgn="base" latinLnBrk="0" hangingPunct="1">
                        <a:lnSpc>
                          <a:spcPct val="100000"/>
                        </a:lnSpc>
                        <a:spcBef>
                          <a:spcPct val="20000"/>
                        </a:spcBef>
                        <a:spcAft>
                          <a:spcPct val="0"/>
                        </a:spcAft>
                        <a:buClr>
                          <a:srgbClr val="F3D72A"/>
                        </a:buClr>
                        <a:buSzTx/>
                        <a:buFont typeface="Wingdings" charset="0"/>
                        <a:buNone/>
                        <a:tabLst/>
                      </a:pPr>
                      <a:r>
                        <a:rPr kumimoji="0" lang="en-US" sz="3600" b="1" i="0" u="none" strike="noStrike" cap="none" normalizeH="0" baseline="0" dirty="0">
                          <a:ln>
                            <a:noFill/>
                          </a:ln>
                          <a:solidFill>
                            <a:srgbClr val="00FF00"/>
                          </a:solidFill>
                          <a:effectLst/>
                          <a:latin typeface="Lucida Sans" charset="0"/>
                          <a:ea typeface="ＭＳ Ｐゴシック" charset="0"/>
                        </a:rPr>
                        <a:t>RED</a:t>
                      </a:r>
                      <a:endParaRPr kumimoji="0" lang="en-US" sz="3600" b="1" i="0" u="none" strike="noStrike" cap="none" normalizeH="0" baseline="0" dirty="0">
                        <a:ln>
                          <a:noFill/>
                        </a:ln>
                        <a:solidFill>
                          <a:schemeClr val="bg1"/>
                        </a:solidFill>
                        <a:effectLst/>
                        <a:latin typeface="Lucida Sans" charset="0"/>
                        <a:ea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3D72A"/>
                        </a:buClr>
                        <a:buSzTx/>
                        <a:buFont typeface="Wingdings" charset="0"/>
                        <a:buNone/>
                        <a:tabLst/>
                      </a:pPr>
                      <a:r>
                        <a:rPr kumimoji="0" lang="en-US" sz="3600" b="1" i="0" u="none" strike="noStrike" cap="none" normalizeH="0" baseline="0" dirty="0">
                          <a:ln>
                            <a:noFill/>
                          </a:ln>
                          <a:solidFill>
                            <a:srgbClr val="0000FF"/>
                          </a:solidFill>
                          <a:effectLst/>
                          <a:latin typeface="Lucida Sans" charset="0"/>
                          <a:ea typeface="ＭＳ Ｐゴシック" charset="0"/>
                        </a:rPr>
                        <a:t>GREEN</a:t>
                      </a:r>
                      <a:endParaRPr kumimoji="0" lang="en-US" sz="3600" b="1" i="0" u="none" strike="noStrike" cap="none" normalizeH="0" baseline="0" dirty="0">
                        <a:ln>
                          <a:noFill/>
                        </a:ln>
                        <a:solidFill>
                          <a:schemeClr val="bg1"/>
                        </a:solidFill>
                        <a:effectLst/>
                        <a:latin typeface="Lucida Sans" charset="0"/>
                        <a:ea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3D72A"/>
                        </a:buClr>
                        <a:buSzTx/>
                        <a:buFont typeface="Wingdings" charset="0"/>
                        <a:buNone/>
                        <a:tabLst/>
                      </a:pPr>
                      <a:r>
                        <a:rPr kumimoji="0" lang="en-US" sz="3600" b="1" i="0" u="none" strike="noStrike" cap="none" normalizeH="0" baseline="0" dirty="0">
                          <a:ln>
                            <a:noFill/>
                          </a:ln>
                          <a:solidFill>
                            <a:srgbClr val="00FF00"/>
                          </a:solidFill>
                          <a:effectLst/>
                          <a:latin typeface="Lucida Sans" charset="0"/>
                          <a:ea typeface="ＭＳ Ｐゴシック" charset="0"/>
                        </a:rPr>
                        <a:t>YELLOW</a:t>
                      </a:r>
                      <a:endParaRPr kumimoji="0" lang="en-US" sz="3600" b="1" i="0" u="none" strike="noStrike" cap="none" normalizeH="0" baseline="0" dirty="0">
                        <a:ln>
                          <a:noFill/>
                        </a:ln>
                        <a:solidFill>
                          <a:schemeClr val="bg1"/>
                        </a:solidFill>
                        <a:effectLst/>
                        <a:latin typeface="Lucida Sans"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lumOff val="15000"/>
                      </a:schemeClr>
                    </a:solidFill>
                  </a:tcPr>
                </a:tc>
                <a:extLst>
                  <a:ext uri="{0D108BD9-81ED-4DB2-BD59-A6C34878D82A}">
                    <a16:rowId xmlns:a16="http://schemas.microsoft.com/office/drawing/2014/main" val="10000"/>
                  </a:ext>
                </a:extLst>
              </a:tr>
              <a:tr h="812800">
                <a:tc>
                  <a:txBody>
                    <a:bodyPr/>
                    <a:lstStyle/>
                    <a:p>
                      <a:pPr marL="0" marR="0" lvl="0" indent="0" algn="ctr" defTabSz="914400" rtl="0" eaLnBrk="1" fontAlgn="base" latinLnBrk="0" hangingPunct="1">
                        <a:lnSpc>
                          <a:spcPct val="100000"/>
                        </a:lnSpc>
                        <a:spcBef>
                          <a:spcPct val="20000"/>
                        </a:spcBef>
                        <a:spcAft>
                          <a:spcPct val="0"/>
                        </a:spcAft>
                        <a:buClr>
                          <a:srgbClr val="F3D72A"/>
                        </a:buClr>
                        <a:buSzTx/>
                        <a:buFont typeface="Wingdings" charset="0"/>
                        <a:buNone/>
                        <a:tabLst/>
                      </a:pPr>
                      <a:r>
                        <a:rPr kumimoji="0" lang="en-US" sz="3600" b="1" i="0" u="none" strike="noStrike" cap="none" normalizeH="0" baseline="0" dirty="0">
                          <a:ln>
                            <a:noFill/>
                          </a:ln>
                          <a:solidFill>
                            <a:srgbClr val="FF8000"/>
                          </a:solidFill>
                          <a:effectLst/>
                          <a:latin typeface="Lucida Sans" charset="0"/>
                          <a:ea typeface="ＭＳ Ｐゴシック" charset="0"/>
                        </a:rPr>
                        <a:t>BLUE</a:t>
                      </a:r>
                      <a:endParaRPr kumimoji="0" lang="en-US" sz="3600" b="1" i="0" u="none" strike="noStrike" cap="none" normalizeH="0" baseline="0" dirty="0">
                        <a:ln>
                          <a:noFill/>
                        </a:ln>
                        <a:solidFill>
                          <a:schemeClr val="bg1"/>
                        </a:solidFill>
                        <a:effectLst/>
                        <a:latin typeface="Lucida Sans" charset="0"/>
                        <a:ea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3D72A"/>
                        </a:buClr>
                        <a:buSzTx/>
                        <a:buFont typeface="Wingdings" charset="0"/>
                        <a:buNone/>
                        <a:tabLst/>
                      </a:pPr>
                      <a:r>
                        <a:rPr kumimoji="0" lang="en-US" sz="3600" b="1" i="0" u="none" strike="noStrike" cap="none" normalizeH="0" baseline="0" dirty="0">
                          <a:ln>
                            <a:noFill/>
                          </a:ln>
                          <a:solidFill>
                            <a:srgbClr val="FFFF00"/>
                          </a:solidFill>
                          <a:effectLst/>
                          <a:latin typeface="Lucida Sans" charset="0"/>
                          <a:ea typeface="ＭＳ Ｐゴシック" charset="0"/>
                        </a:rPr>
                        <a:t>GREEN</a:t>
                      </a:r>
                      <a:endParaRPr kumimoji="0" lang="en-US" sz="3600" b="1" i="0" u="none" strike="noStrike" cap="none" normalizeH="0" baseline="0" dirty="0">
                        <a:ln>
                          <a:noFill/>
                        </a:ln>
                        <a:solidFill>
                          <a:schemeClr val="bg1"/>
                        </a:solidFill>
                        <a:effectLst/>
                        <a:latin typeface="Lucida Sans" charset="0"/>
                        <a:ea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3D72A"/>
                        </a:buClr>
                        <a:buSzTx/>
                        <a:buFont typeface="Wingdings" charset="0"/>
                        <a:buNone/>
                        <a:tabLst/>
                      </a:pPr>
                      <a:r>
                        <a:rPr kumimoji="0" lang="en-US" sz="3600" b="1" i="0" u="none" strike="noStrike" cap="none" normalizeH="0" baseline="0" dirty="0">
                          <a:ln>
                            <a:noFill/>
                          </a:ln>
                          <a:solidFill>
                            <a:srgbClr val="FFFF00"/>
                          </a:solidFill>
                          <a:effectLst/>
                          <a:latin typeface="Lucida Sans" charset="0"/>
                          <a:ea typeface="ＭＳ Ｐゴシック" charset="0"/>
                        </a:rPr>
                        <a:t>BROWN</a:t>
                      </a:r>
                      <a:endParaRPr kumimoji="0" lang="en-US" sz="3600" b="1" i="0" u="none" strike="noStrike" cap="none" normalizeH="0" baseline="0" dirty="0">
                        <a:ln>
                          <a:noFill/>
                        </a:ln>
                        <a:solidFill>
                          <a:schemeClr val="bg1"/>
                        </a:solidFill>
                        <a:effectLst/>
                        <a:latin typeface="Lucida Sans"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lumOff val="15000"/>
                      </a:schemeClr>
                    </a:solidFill>
                  </a:tcPr>
                </a:tc>
                <a:extLst>
                  <a:ext uri="{0D108BD9-81ED-4DB2-BD59-A6C34878D82A}">
                    <a16:rowId xmlns:a16="http://schemas.microsoft.com/office/drawing/2014/main" val="10001"/>
                  </a:ext>
                </a:extLst>
              </a:tr>
              <a:tr h="812800">
                <a:tc>
                  <a:txBody>
                    <a:bodyPr/>
                    <a:lstStyle/>
                    <a:p>
                      <a:pPr marL="0" marR="0" lvl="0" indent="0" algn="ctr" defTabSz="914400" rtl="0" eaLnBrk="1" fontAlgn="base" latinLnBrk="0" hangingPunct="1">
                        <a:lnSpc>
                          <a:spcPct val="100000"/>
                        </a:lnSpc>
                        <a:spcBef>
                          <a:spcPct val="20000"/>
                        </a:spcBef>
                        <a:spcAft>
                          <a:spcPct val="0"/>
                        </a:spcAft>
                        <a:buClr>
                          <a:srgbClr val="F3D72A"/>
                        </a:buClr>
                        <a:buSzTx/>
                        <a:buFont typeface="Wingdings" charset="0"/>
                        <a:buNone/>
                        <a:tabLst/>
                      </a:pPr>
                      <a:r>
                        <a:rPr kumimoji="0" lang="en-US" sz="3600" b="1" i="0" u="none" strike="noStrike" cap="none" normalizeH="0" baseline="0" dirty="0">
                          <a:ln>
                            <a:noFill/>
                          </a:ln>
                          <a:solidFill>
                            <a:srgbClr val="FF0000"/>
                          </a:solidFill>
                          <a:effectLst/>
                          <a:latin typeface="Lucida Sans" charset="0"/>
                          <a:ea typeface="ＭＳ Ｐゴシック" charset="0"/>
                        </a:rPr>
                        <a:t>PURPLE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3D72A"/>
                        </a:buClr>
                        <a:buSzTx/>
                        <a:buFont typeface="Wingdings" charset="0"/>
                        <a:buNone/>
                        <a:tabLst/>
                      </a:pPr>
                      <a:r>
                        <a:rPr kumimoji="0" lang="en-US" sz="3600" b="1" i="0" u="none" strike="noStrike" cap="none" normalizeH="0" baseline="0" dirty="0">
                          <a:ln>
                            <a:noFill/>
                          </a:ln>
                          <a:solidFill>
                            <a:srgbClr val="0000FF"/>
                          </a:solidFill>
                          <a:effectLst/>
                          <a:latin typeface="Lucida Sans" charset="0"/>
                          <a:ea typeface="ＭＳ Ｐゴシック" charset="0"/>
                        </a:rPr>
                        <a:t>YELLOW</a:t>
                      </a:r>
                      <a:endParaRPr kumimoji="0" lang="en-US" sz="3600" b="1" i="0" u="none" strike="noStrike" cap="none" normalizeH="0" baseline="0" dirty="0">
                        <a:ln>
                          <a:noFill/>
                        </a:ln>
                        <a:solidFill>
                          <a:schemeClr val="bg1"/>
                        </a:solidFill>
                        <a:effectLst/>
                        <a:latin typeface="Lucida Sans" charset="0"/>
                        <a:ea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3D72A"/>
                        </a:buClr>
                        <a:buSzTx/>
                        <a:buFont typeface="Wingdings" charset="0"/>
                        <a:buNone/>
                        <a:tabLst/>
                      </a:pPr>
                      <a:r>
                        <a:rPr kumimoji="0" lang="en-US" sz="3600" b="1" i="0" u="none" strike="noStrike" cap="none" normalizeH="0" baseline="0" dirty="0">
                          <a:ln>
                            <a:noFill/>
                          </a:ln>
                          <a:solidFill>
                            <a:srgbClr val="FF8000"/>
                          </a:solidFill>
                          <a:effectLst/>
                          <a:latin typeface="Lucida Sans" charset="0"/>
                          <a:ea typeface="ＭＳ Ｐゴシック" charset="0"/>
                        </a:rPr>
                        <a:t>BLUE</a:t>
                      </a:r>
                      <a:endParaRPr kumimoji="0" lang="en-US" sz="3600" b="1" i="0" u="none" strike="noStrike" cap="none" normalizeH="0" baseline="0" dirty="0">
                        <a:ln>
                          <a:noFill/>
                        </a:ln>
                        <a:solidFill>
                          <a:schemeClr val="bg1"/>
                        </a:solidFill>
                        <a:effectLst/>
                        <a:latin typeface="Lucida Sans"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lumOff val="15000"/>
                      </a:schemeClr>
                    </a:solidFill>
                  </a:tcPr>
                </a:tc>
                <a:extLst>
                  <a:ext uri="{0D108BD9-81ED-4DB2-BD59-A6C34878D82A}">
                    <a16:rowId xmlns:a16="http://schemas.microsoft.com/office/drawing/2014/main" val="10002"/>
                  </a:ext>
                </a:extLst>
              </a:tr>
              <a:tr h="812800">
                <a:tc>
                  <a:txBody>
                    <a:bodyPr/>
                    <a:lstStyle/>
                    <a:p>
                      <a:pPr marL="0" marR="0" lvl="0" indent="0" algn="ctr" defTabSz="914400" rtl="0" eaLnBrk="1" fontAlgn="base" latinLnBrk="0" hangingPunct="1">
                        <a:lnSpc>
                          <a:spcPct val="100000"/>
                        </a:lnSpc>
                        <a:spcBef>
                          <a:spcPct val="20000"/>
                        </a:spcBef>
                        <a:spcAft>
                          <a:spcPct val="0"/>
                        </a:spcAft>
                        <a:buClr>
                          <a:srgbClr val="F3D72A"/>
                        </a:buClr>
                        <a:buSzTx/>
                        <a:buFont typeface="Wingdings" charset="0"/>
                        <a:buNone/>
                        <a:tabLst/>
                      </a:pPr>
                      <a:r>
                        <a:rPr kumimoji="0" lang="en-US" sz="3600" b="1" i="0" u="none" strike="noStrike" cap="none" normalizeH="0" baseline="0" dirty="0">
                          <a:ln>
                            <a:noFill/>
                          </a:ln>
                          <a:solidFill>
                            <a:srgbClr val="00FF00"/>
                          </a:solidFill>
                          <a:effectLst/>
                          <a:latin typeface="Lucida Sans" charset="0"/>
                          <a:ea typeface="ＭＳ Ｐゴシック" charset="0"/>
                        </a:rPr>
                        <a:t>BROWN</a:t>
                      </a:r>
                      <a:endParaRPr kumimoji="0" lang="en-US" sz="3600" b="1" i="0" u="none" strike="noStrike" cap="none" normalizeH="0" baseline="0" dirty="0">
                        <a:ln>
                          <a:noFill/>
                        </a:ln>
                        <a:solidFill>
                          <a:schemeClr val="bg1"/>
                        </a:solidFill>
                        <a:effectLst/>
                        <a:latin typeface="Lucida Sans" charset="0"/>
                        <a:ea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3D72A"/>
                        </a:buClr>
                        <a:buSzTx/>
                        <a:buFont typeface="Wingdings" charset="0"/>
                        <a:buNone/>
                        <a:tabLst/>
                      </a:pPr>
                      <a:r>
                        <a:rPr kumimoji="0" lang="en-US" sz="3600" b="1" i="0" u="none" strike="noStrike" cap="none" normalizeH="0" baseline="0" dirty="0">
                          <a:ln>
                            <a:noFill/>
                          </a:ln>
                          <a:solidFill>
                            <a:srgbClr val="FF8000"/>
                          </a:solidFill>
                          <a:effectLst/>
                          <a:latin typeface="Lucida Sans" charset="0"/>
                          <a:ea typeface="ＭＳ Ｐゴシック" charset="0"/>
                        </a:rPr>
                        <a:t>BROWN</a:t>
                      </a:r>
                      <a:endParaRPr kumimoji="0" lang="en-US" sz="3600" b="1" i="0" u="none" strike="noStrike" cap="none" normalizeH="0" baseline="0" dirty="0">
                        <a:ln>
                          <a:noFill/>
                        </a:ln>
                        <a:solidFill>
                          <a:schemeClr val="bg1"/>
                        </a:solidFill>
                        <a:effectLst/>
                        <a:latin typeface="Lucida Sans" charset="0"/>
                        <a:ea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3D72A"/>
                        </a:buClr>
                        <a:buSzTx/>
                        <a:buFont typeface="Wingdings" charset="0"/>
                        <a:buNone/>
                        <a:tabLst/>
                      </a:pPr>
                      <a:r>
                        <a:rPr kumimoji="0" lang="en-US" sz="3600" b="1" i="0" u="none" strike="noStrike" cap="none" normalizeH="0" baseline="0" dirty="0">
                          <a:ln>
                            <a:noFill/>
                          </a:ln>
                          <a:solidFill>
                            <a:srgbClr val="FF0000"/>
                          </a:solidFill>
                          <a:effectLst/>
                          <a:latin typeface="Lucida Sans" charset="0"/>
                          <a:ea typeface="ＭＳ Ｐゴシック" charset="0"/>
                        </a:rPr>
                        <a:t>BLUE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lumOff val="15000"/>
                      </a:schemeClr>
                    </a:solidFill>
                  </a:tcPr>
                </a:tc>
                <a:extLst>
                  <a:ext uri="{0D108BD9-81ED-4DB2-BD59-A6C34878D82A}">
                    <a16:rowId xmlns:a16="http://schemas.microsoft.com/office/drawing/2014/main" val="10003"/>
                  </a:ext>
                </a:extLst>
              </a:tr>
              <a:tr h="812800">
                <a:tc>
                  <a:txBody>
                    <a:bodyPr/>
                    <a:lstStyle/>
                    <a:p>
                      <a:pPr marL="0" marR="0" lvl="0" indent="0" algn="ctr" defTabSz="914400" rtl="0" eaLnBrk="1" fontAlgn="base" latinLnBrk="0" hangingPunct="1">
                        <a:lnSpc>
                          <a:spcPct val="100000"/>
                        </a:lnSpc>
                        <a:spcBef>
                          <a:spcPct val="20000"/>
                        </a:spcBef>
                        <a:spcAft>
                          <a:spcPct val="0"/>
                        </a:spcAft>
                        <a:buClr>
                          <a:srgbClr val="F3D72A"/>
                        </a:buClr>
                        <a:buSzTx/>
                        <a:buFont typeface="Wingdings" charset="0"/>
                        <a:buNone/>
                        <a:tabLst/>
                      </a:pPr>
                      <a:r>
                        <a:rPr kumimoji="0" lang="en-US" sz="3600" b="1" i="0" u="none" strike="noStrike" cap="none" normalizeH="0" baseline="0" dirty="0">
                          <a:ln>
                            <a:noFill/>
                          </a:ln>
                          <a:solidFill>
                            <a:srgbClr val="0000FF"/>
                          </a:solidFill>
                          <a:effectLst/>
                          <a:latin typeface="Lucida Sans" charset="0"/>
                          <a:ea typeface="ＭＳ Ｐゴシック" charset="0"/>
                        </a:rPr>
                        <a:t>YELLOW</a:t>
                      </a:r>
                      <a:endParaRPr kumimoji="0" lang="en-US" sz="3600" b="1" i="0" u="none" strike="noStrike" cap="none" normalizeH="0" baseline="0" dirty="0">
                        <a:ln>
                          <a:noFill/>
                        </a:ln>
                        <a:solidFill>
                          <a:schemeClr val="bg1"/>
                        </a:solidFill>
                        <a:effectLst/>
                        <a:latin typeface="Lucida Sans" charset="0"/>
                        <a:ea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3D72A"/>
                        </a:buClr>
                        <a:buSzTx/>
                        <a:buFont typeface="Wingdings" charset="0"/>
                        <a:buNone/>
                        <a:tabLst/>
                      </a:pPr>
                      <a:r>
                        <a:rPr kumimoji="0" lang="en-US" sz="3600" b="1" i="0" u="none" strike="noStrike" cap="none" normalizeH="0" baseline="0" dirty="0">
                          <a:ln>
                            <a:noFill/>
                          </a:ln>
                          <a:solidFill>
                            <a:srgbClr val="FF0000"/>
                          </a:solidFill>
                          <a:effectLst/>
                          <a:latin typeface="Lucida Sans" charset="0"/>
                          <a:ea typeface="ＭＳ Ｐゴシック" charset="0"/>
                        </a:rPr>
                        <a:t>GREEN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3D72A"/>
                        </a:buClr>
                        <a:buSzTx/>
                        <a:buFont typeface="Wingdings" charset="0"/>
                        <a:buNone/>
                        <a:tabLst/>
                      </a:pPr>
                      <a:r>
                        <a:rPr kumimoji="0" lang="en-US" sz="3600" b="1" i="0" u="none" strike="noStrike" cap="none" normalizeH="0" baseline="0" dirty="0">
                          <a:ln>
                            <a:noFill/>
                          </a:ln>
                          <a:solidFill>
                            <a:srgbClr val="FFFF00"/>
                          </a:solidFill>
                          <a:effectLst/>
                          <a:latin typeface="Lucida Sans" charset="0"/>
                          <a:ea typeface="ＭＳ Ｐゴシック" charset="0"/>
                        </a:rPr>
                        <a:t>RED</a:t>
                      </a:r>
                      <a:endParaRPr kumimoji="0" lang="en-US" sz="3600" b="1" i="0" u="none" strike="noStrike" cap="none" normalizeH="0" baseline="0" dirty="0">
                        <a:ln>
                          <a:noFill/>
                        </a:ln>
                        <a:solidFill>
                          <a:schemeClr val="bg1"/>
                        </a:solidFill>
                        <a:effectLst/>
                        <a:latin typeface="Lucida Sans"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85000"/>
                        <a:lumOff val="15000"/>
                      </a:schemeClr>
                    </a:solidFill>
                  </a:tcPr>
                </a:tc>
                <a:extLst>
                  <a:ext uri="{0D108BD9-81ED-4DB2-BD59-A6C34878D82A}">
                    <a16:rowId xmlns:a16="http://schemas.microsoft.com/office/drawing/2014/main" val="10004"/>
                  </a:ext>
                </a:extLst>
              </a:tr>
            </a:tbl>
          </a:graphicData>
        </a:graphic>
      </p:graphicFrame>
      <p:sp>
        <p:nvSpPr>
          <p:cNvPr id="3" name="TextBox 2"/>
          <p:cNvSpPr txBox="1"/>
          <p:nvPr/>
        </p:nvSpPr>
        <p:spPr>
          <a:xfrm>
            <a:off x="5257800" y="152400"/>
            <a:ext cx="3777548" cy="369332"/>
          </a:xfrm>
          <a:prstGeom prst="rect">
            <a:avLst/>
          </a:prstGeom>
          <a:noFill/>
        </p:spPr>
        <p:txBody>
          <a:bodyPr wrap="square" rtlCol="0">
            <a:spAutoFit/>
          </a:bodyPr>
          <a:lstStyle/>
          <a:p>
            <a:pPr algn="r"/>
            <a:r>
              <a:rPr lang="en-US" dirty="0">
                <a:solidFill>
                  <a:schemeClr val="bg1">
                    <a:lumMod val="50000"/>
                  </a:schemeClr>
                </a:solidFill>
                <a:latin typeface="+mj-lt"/>
                <a:cs typeface="Century Gothic"/>
              </a:rPr>
              <a:t>John Ridley Stroop, 1935</a:t>
            </a:r>
          </a:p>
        </p:txBody>
      </p:sp>
      <p:sp>
        <p:nvSpPr>
          <p:cNvPr id="20" name="Rectangle 19"/>
          <p:cNvSpPr/>
          <p:nvPr/>
        </p:nvSpPr>
        <p:spPr>
          <a:xfrm>
            <a:off x="1524000" y="1524000"/>
            <a:ext cx="1600200" cy="6096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371600" y="2286000"/>
            <a:ext cx="1801586" cy="6096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759010" y="1502229"/>
            <a:ext cx="1600200" cy="6096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759010" y="2286000"/>
            <a:ext cx="1600200" cy="6096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371600" y="3124200"/>
            <a:ext cx="1801586" cy="6096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371600" y="3962400"/>
            <a:ext cx="1801585" cy="6096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219200" y="4724400"/>
            <a:ext cx="2133600" cy="6096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505200" y="3962400"/>
            <a:ext cx="2133600" cy="6096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505200" y="3124200"/>
            <a:ext cx="2133600" cy="6096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733800" y="4724400"/>
            <a:ext cx="1752600" cy="6096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867400" y="1524000"/>
            <a:ext cx="2057400" cy="6096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5865585" y="2293257"/>
            <a:ext cx="1934029" cy="6096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990771" y="3124200"/>
            <a:ext cx="1600200" cy="6096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990771" y="3962400"/>
            <a:ext cx="1600200" cy="6096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5990771" y="4775200"/>
            <a:ext cx="1600200" cy="6096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5793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3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33"/>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26"/>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0" nodeType="clickEffect">
                                  <p:stCondLst>
                                    <p:cond delay="0"/>
                                  </p:stCondLst>
                                  <p:childTnLst>
                                    <p:set>
                                      <p:cBhvr>
                                        <p:cTn id="58" dur="1" fill="hold">
                                          <p:stCondLst>
                                            <p:cond delay="0"/>
                                          </p:stCondLst>
                                        </p:cTn>
                                        <p:tgtEl>
                                          <p:spTgt spid="29"/>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0" nodeType="clickEffect">
                                  <p:stCondLst>
                                    <p:cond delay="0"/>
                                  </p:stCondLst>
                                  <p:childTnLst>
                                    <p:set>
                                      <p:cBhvr>
                                        <p:cTn id="62" dur="1" fill="hold">
                                          <p:stCondLst>
                                            <p:cond delay="0"/>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Implicit Association Test (Harvard)</a:t>
            </a:r>
            <a:endParaRPr lang="en-US" dirty="0"/>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8140" y="1287324"/>
            <a:ext cx="3243059" cy="4232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727199" y="5703989"/>
            <a:ext cx="5955324" cy="400110"/>
          </a:xfrm>
          <a:prstGeom prst="rect">
            <a:avLst/>
          </a:prstGeom>
        </p:spPr>
        <p:txBody>
          <a:bodyPr wrap="square">
            <a:spAutoFit/>
          </a:bodyPr>
          <a:lstStyle/>
          <a:p>
            <a:r>
              <a:rPr lang="en-US" sz="2000" dirty="0">
                <a:hlinkClick r:id="rId4"/>
              </a:rPr>
              <a:t>https://implicit.harvard.edu/implicit/selectatest.html</a:t>
            </a:r>
            <a:endParaRPr lang="en-US" sz="2000" dirty="0"/>
          </a:p>
        </p:txBody>
      </p:sp>
    </p:spTree>
    <p:extLst>
      <p:ext uri="{BB962C8B-B14F-4D97-AF65-F5344CB8AC3E}">
        <p14:creationId xmlns:p14="http://schemas.microsoft.com/office/powerpoint/2010/main" val="2192231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672" y="857251"/>
            <a:ext cx="7955329" cy="1314449"/>
          </a:xfrm>
        </p:spPr>
        <p:txBody>
          <a:bodyPr/>
          <a:lstStyle/>
          <a:p>
            <a:r>
              <a:rPr lang="en-US" dirty="0">
                <a:effectLst>
                  <a:outerShdw blurRad="38100" dist="38100" dir="2700000" algn="tl">
                    <a:srgbClr val="000000">
                      <a:alpha val="43137"/>
                    </a:srgbClr>
                  </a:outerShdw>
                </a:effectLst>
                <a:latin typeface="Calibri" panose="020F0502020204030204" pitchFamily="34" charset="0"/>
              </a:rPr>
              <a:t>Focusing on Unconscious Bias</a:t>
            </a:r>
          </a:p>
        </p:txBody>
      </p:sp>
      <p:sp>
        <p:nvSpPr>
          <p:cNvPr id="3" name="Content Placeholder 2"/>
          <p:cNvSpPr>
            <a:spLocks noGrp="1"/>
          </p:cNvSpPr>
          <p:nvPr>
            <p:ph idx="1"/>
          </p:nvPr>
        </p:nvSpPr>
        <p:spPr>
          <a:xfrm>
            <a:off x="320432" y="2313354"/>
            <a:ext cx="8823570" cy="3227754"/>
          </a:xfrm>
        </p:spPr>
        <p:txBody>
          <a:bodyPr>
            <a:normAutofit fontScale="92500" lnSpcReduction="20000"/>
          </a:bodyPr>
          <a:lstStyle/>
          <a:p>
            <a:pPr lvl="1">
              <a:buClr>
                <a:schemeClr val="tx2"/>
              </a:buClr>
            </a:pPr>
            <a:r>
              <a:rPr lang="en-US" sz="2800" dirty="0">
                <a:solidFill>
                  <a:schemeClr val="tx2"/>
                </a:solidFill>
                <a:latin typeface="Calibri" panose="020F0502020204030204" pitchFamily="34" charset="0"/>
              </a:rPr>
              <a:t>Unconscious bias is simply listening through the lens of our experiences. Our brains are hard-wired to create shortcuts and associations both as a “fight or flight” evolutionary response and to efficiently manage millions of pieces of data/stimuli. </a:t>
            </a:r>
          </a:p>
          <a:p>
            <a:pPr marL="457200" lvl="1" indent="0">
              <a:buClr>
                <a:schemeClr val="tx2"/>
              </a:buClr>
              <a:buNone/>
            </a:pPr>
            <a:endParaRPr lang="en-US" sz="2800" dirty="0">
              <a:solidFill>
                <a:schemeClr val="tx2"/>
              </a:solidFill>
              <a:latin typeface="Calibri" panose="020F0502020204030204" pitchFamily="34" charset="0"/>
            </a:endParaRPr>
          </a:p>
          <a:p>
            <a:pPr lvl="1">
              <a:buClr>
                <a:schemeClr val="tx2"/>
              </a:buClr>
            </a:pPr>
            <a:r>
              <a:rPr lang="en-US" sz="2800" dirty="0">
                <a:solidFill>
                  <a:schemeClr val="tx2"/>
                </a:solidFill>
                <a:latin typeface="Calibri" panose="020F0502020204030204" pitchFamily="34" charset="0"/>
              </a:rPr>
              <a:t>The problem with unconscious bias is that decisions are made every day that can have an adverse impact in the workplace especially in hiring, promotion, rewards, assignments, professional development </a:t>
            </a:r>
          </a:p>
          <a:p>
            <a:pPr marL="0" indent="0">
              <a:buNone/>
            </a:pPr>
            <a:endParaRPr lang="en-US" sz="1500" dirty="0">
              <a:solidFill>
                <a:schemeClr val="tx2"/>
              </a:solidFill>
              <a:latin typeface="Calibri" panose="020F0502020204030204" pitchFamily="34" charset="0"/>
            </a:endParaRPr>
          </a:p>
        </p:txBody>
      </p:sp>
      <p:pic>
        <p:nvPicPr>
          <p:cNvPr id="21" name="Picture 20" descr="A drawing of a face&#10;&#10;Description generated with high confidence">
            <a:extLst>
              <a:ext uri="{FF2B5EF4-FFF2-40B4-BE49-F238E27FC236}">
                <a16:creationId xmlns:a16="http://schemas.microsoft.com/office/drawing/2014/main" id="{393655EA-BAC1-4937-BBA6-4E79AE3EFD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9271" y="5602937"/>
            <a:ext cx="1984206" cy="745657"/>
          </a:xfrm>
          <a:prstGeom prst="rect">
            <a:avLst/>
          </a:prstGeom>
        </p:spPr>
      </p:pic>
    </p:spTree>
    <p:extLst>
      <p:ext uri="{BB962C8B-B14F-4D97-AF65-F5344CB8AC3E}">
        <p14:creationId xmlns:p14="http://schemas.microsoft.com/office/powerpoint/2010/main" val="59936538"/>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9"/>
        <p:cNvGrpSpPr/>
        <p:nvPr/>
      </p:nvGrpSpPr>
      <p:grpSpPr>
        <a:xfrm>
          <a:off x="0" y="0"/>
          <a:ext cx="0" cy="0"/>
          <a:chOff x="0" y="0"/>
          <a:chExt cx="0" cy="0"/>
        </a:xfrm>
      </p:grpSpPr>
      <p:sp>
        <p:nvSpPr>
          <p:cNvPr id="1000" name="Shape 1000"/>
          <p:cNvSpPr txBox="1">
            <a:spLocks noGrp="1"/>
          </p:cNvSpPr>
          <p:nvPr>
            <p:ph type="ctrTitle"/>
          </p:nvPr>
        </p:nvSpPr>
        <p:spPr>
          <a:xfrm>
            <a:off x="685800" y="-22225"/>
            <a:ext cx="7772400" cy="14700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000"/>
              <a:buFont typeface="Calibri"/>
              <a:buNone/>
            </a:pPr>
            <a:r>
              <a:rPr lang="en-US" sz="3600" b="1" i="0" u="none" strike="noStrike" cap="none" dirty="0">
                <a:solidFill>
                  <a:srgbClr val="272453"/>
                </a:solidFill>
                <a:uFillTx/>
                <a:sym typeface="Calibri"/>
              </a:rPr>
              <a:t>Discussion: </a:t>
            </a:r>
            <a:r>
              <a:rPr lang="en-US" sz="3600" i="0" u="none" strike="noStrike" cap="none" dirty="0">
                <a:solidFill>
                  <a:srgbClr val="272453"/>
                </a:solidFill>
                <a:uFillTx/>
                <a:sym typeface="Calibri"/>
              </a:rPr>
              <a:t>What</a:t>
            </a:r>
            <a:r>
              <a:rPr lang="en-US" sz="3600" b="1" i="0" u="none" strike="noStrike" cap="none" dirty="0">
                <a:solidFill>
                  <a:srgbClr val="272453"/>
                </a:solidFill>
                <a:uFillTx/>
                <a:sym typeface="Calibri"/>
              </a:rPr>
              <a:t> </a:t>
            </a:r>
            <a:r>
              <a:rPr lang="en-US" sz="3600" dirty="0">
                <a:uFillTx/>
              </a:rPr>
              <a:t>shapes your lens?</a:t>
            </a:r>
            <a:endParaRPr sz="3600" dirty="0">
              <a:uFillTx/>
            </a:endParaRPr>
          </a:p>
        </p:txBody>
      </p:sp>
      <p:grpSp>
        <p:nvGrpSpPr>
          <p:cNvPr id="2" name="Group 1"/>
          <p:cNvGrpSpPr/>
          <p:nvPr/>
        </p:nvGrpSpPr>
        <p:grpSpPr>
          <a:xfrm>
            <a:off x="1606434" y="1634745"/>
            <a:ext cx="6041806" cy="4581230"/>
            <a:chOff x="1606434" y="1634745"/>
            <a:chExt cx="6041806" cy="4581230"/>
          </a:xfrm>
        </p:grpSpPr>
        <p:grpSp>
          <p:nvGrpSpPr>
            <p:cNvPr id="4" name="Group 3"/>
            <p:cNvGrpSpPr>
              <a:grpSpLocks noChangeAspect="1"/>
            </p:cNvGrpSpPr>
            <p:nvPr/>
          </p:nvGrpSpPr>
          <p:grpSpPr>
            <a:xfrm>
              <a:off x="3953020" y="3161713"/>
              <a:ext cx="1097280" cy="1645920"/>
              <a:chOff x="1418644" y="5261225"/>
              <a:chExt cx="365760" cy="548640"/>
            </a:xfrm>
          </p:grpSpPr>
          <p:grpSp>
            <p:nvGrpSpPr>
              <p:cNvPr id="5" name="Group 4"/>
              <p:cNvGrpSpPr/>
              <p:nvPr/>
            </p:nvGrpSpPr>
            <p:grpSpPr>
              <a:xfrm>
                <a:off x="1418644" y="5261225"/>
                <a:ext cx="365760" cy="548640"/>
                <a:chOff x="2428875" y="2124075"/>
                <a:chExt cx="679450" cy="1012826"/>
              </a:xfrm>
            </p:grpSpPr>
            <p:sp>
              <p:nvSpPr>
                <p:cNvPr id="7" name="Oval 58"/>
                <p:cNvSpPr>
                  <a:spLocks noChangeArrowheads="1"/>
                </p:cNvSpPr>
                <p:nvPr/>
              </p:nvSpPr>
              <p:spPr bwMode="auto">
                <a:xfrm>
                  <a:off x="2571750" y="2124075"/>
                  <a:ext cx="390525" cy="385763"/>
                </a:xfrm>
                <a:prstGeom prst="ellipse">
                  <a:avLst/>
                </a:prstGeom>
                <a:solidFill>
                  <a:schemeClr val="bg1">
                    <a:lumMod val="75000"/>
                  </a:schemeClr>
                </a:solidFill>
                <a:ln w="28575">
                  <a:solidFill>
                    <a:schemeClr val="bg1"/>
                  </a:solidFill>
                  <a:round/>
                </a:ln>
              </p:spPr>
              <p:txBody>
                <a:bodyPr vert="horz" wrap="square" lIns="91440" tIns="45720" rIns="91440" bIns="45720" numCol="1" anchor="t" anchorCtr="0" compatLnSpc="1">
                  <a:prstTxWarp prst="textNoShape">
                    <a:avLst/>
                  </a:prstTxWarp>
                </a:bodyPr>
                <a:lstStyle/>
                <a:p>
                  <a:endParaRPr lang="en-US" dirty="0">
                    <a:uFillTx/>
                  </a:endParaRPr>
                </a:p>
              </p:txBody>
            </p:sp>
            <p:sp>
              <p:nvSpPr>
                <p:cNvPr id="8" name="Freeform 59"/>
                <p:cNvSpPr>
                  <a:spLocks/>
                </p:cNvSpPr>
                <p:nvPr/>
              </p:nvSpPr>
              <p:spPr bwMode="auto">
                <a:xfrm>
                  <a:off x="2428875" y="2547938"/>
                  <a:ext cx="679450" cy="588963"/>
                </a:xfrm>
                <a:custGeom>
                  <a:avLst/>
                  <a:gdLst>
                    <a:gd name="T0" fmla="*/ 123 w 181"/>
                    <a:gd name="T1" fmla="*/ 0 h 157"/>
                    <a:gd name="T2" fmla="*/ 90 w 181"/>
                    <a:gd name="T3" fmla="*/ 38 h 157"/>
                    <a:gd name="T4" fmla="*/ 58 w 181"/>
                    <a:gd name="T5" fmla="*/ 0 h 157"/>
                    <a:gd name="T6" fmla="*/ 0 w 181"/>
                    <a:gd name="T7" fmla="*/ 98 h 157"/>
                    <a:gd name="T8" fmla="*/ 1 w 181"/>
                    <a:gd name="T9" fmla="*/ 116 h 157"/>
                    <a:gd name="T10" fmla="*/ 91 w 181"/>
                    <a:gd name="T11" fmla="*/ 157 h 157"/>
                    <a:gd name="T12" fmla="*/ 180 w 181"/>
                    <a:gd name="T13" fmla="*/ 116 h 157"/>
                    <a:gd name="T14" fmla="*/ 181 w 181"/>
                    <a:gd name="T15" fmla="*/ 98 h 157"/>
                    <a:gd name="T16" fmla="*/ 123 w 181"/>
                    <a:gd name="T1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 h="157">
                      <a:moveTo>
                        <a:pt x="123" y="0"/>
                      </a:moveTo>
                      <a:cubicBezTo>
                        <a:pt x="90" y="38"/>
                        <a:pt x="90" y="38"/>
                        <a:pt x="90" y="38"/>
                      </a:cubicBezTo>
                      <a:cubicBezTo>
                        <a:pt x="58" y="0"/>
                        <a:pt x="58" y="0"/>
                        <a:pt x="58" y="0"/>
                      </a:cubicBezTo>
                      <a:cubicBezTo>
                        <a:pt x="24" y="15"/>
                        <a:pt x="0" y="53"/>
                        <a:pt x="0" y="98"/>
                      </a:cubicBezTo>
                      <a:cubicBezTo>
                        <a:pt x="0" y="105"/>
                        <a:pt x="0" y="111"/>
                        <a:pt x="1" y="116"/>
                      </a:cubicBezTo>
                      <a:cubicBezTo>
                        <a:pt x="20" y="141"/>
                        <a:pt x="53" y="157"/>
                        <a:pt x="91" y="157"/>
                      </a:cubicBezTo>
                      <a:cubicBezTo>
                        <a:pt x="128" y="157"/>
                        <a:pt x="161" y="141"/>
                        <a:pt x="180" y="116"/>
                      </a:cubicBezTo>
                      <a:cubicBezTo>
                        <a:pt x="181" y="111"/>
                        <a:pt x="181" y="105"/>
                        <a:pt x="181" y="98"/>
                      </a:cubicBezTo>
                      <a:cubicBezTo>
                        <a:pt x="181" y="53"/>
                        <a:pt x="157" y="15"/>
                        <a:pt x="123" y="0"/>
                      </a:cubicBezTo>
                      <a:close/>
                    </a:path>
                  </a:pathLst>
                </a:custGeom>
                <a:solidFill>
                  <a:schemeClr val="bg1">
                    <a:lumMod val="75000"/>
                  </a:schemeClr>
                </a:solidFill>
                <a:ln w="28575">
                  <a:solidFill>
                    <a:schemeClr val="bg1"/>
                  </a:solidFill>
                  <a:round/>
                </a:ln>
              </p:spPr>
              <p:txBody>
                <a:bodyPr vert="horz" wrap="square" lIns="91440" tIns="45720" rIns="91440" bIns="45720" numCol="1" anchor="t" anchorCtr="0" compatLnSpc="1">
                  <a:prstTxWarp prst="textNoShape">
                    <a:avLst/>
                  </a:prstTxWarp>
                </a:bodyPr>
                <a:lstStyle/>
                <a:p>
                  <a:endParaRPr lang="en-US" dirty="0">
                    <a:uFillTx/>
                  </a:endParaRPr>
                </a:p>
              </p:txBody>
            </p:sp>
          </p:grpSp>
          <p:sp>
            <p:nvSpPr>
              <p:cNvPr id="6" name="Teardrop 5"/>
              <p:cNvSpPr>
                <a:spLocks/>
              </p:cNvSpPr>
              <p:nvPr/>
            </p:nvSpPr>
            <p:spPr>
              <a:xfrm rot="8061468">
                <a:off x="1467644" y="5473711"/>
                <a:ext cx="264994" cy="265482"/>
              </a:xfrm>
              <a:prstGeom prst="teardrop">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uFillTx/>
                </a:endParaRPr>
              </a:p>
            </p:txBody>
          </p:sp>
        </p:grpSp>
        <p:sp>
          <p:nvSpPr>
            <p:cNvPr id="9" name="Arc 8"/>
            <p:cNvSpPr>
              <a:spLocks noChangeAspect="1"/>
            </p:cNvSpPr>
            <p:nvPr/>
          </p:nvSpPr>
          <p:spPr>
            <a:xfrm>
              <a:off x="3146980" y="2208211"/>
              <a:ext cx="3092712" cy="3291840"/>
            </a:xfrm>
            <a:prstGeom prst="arc">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uFillTx/>
              </a:endParaRPr>
            </a:p>
          </p:txBody>
        </p:sp>
        <p:sp>
          <p:nvSpPr>
            <p:cNvPr id="10" name="Arc 9"/>
            <p:cNvSpPr>
              <a:spLocks noChangeAspect="1"/>
            </p:cNvSpPr>
            <p:nvPr/>
          </p:nvSpPr>
          <p:spPr>
            <a:xfrm rot="5400000">
              <a:off x="3049545" y="2432808"/>
              <a:ext cx="3092712" cy="3291840"/>
            </a:xfrm>
            <a:prstGeom prst="arc">
              <a:avLst/>
            </a:prstGeom>
            <a:ln w="28575">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uFillTx/>
              </a:endParaRPr>
            </a:p>
          </p:txBody>
        </p:sp>
        <p:sp>
          <p:nvSpPr>
            <p:cNvPr id="11" name="Arc 10"/>
            <p:cNvSpPr>
              <a:spLocks noChangeAspect="1"/>
            </p:cNvSpPr>
            <p:nvPr/>
          </p:nvSpPr>
          <p:spPr>
            <a:xfrm rot="16200000" flipH="1">
              <a:off x="2846809" y="2436641"/>
              <a:ext cx="3092712" cy="3291840"/>
            </a:xfrm>
            <a:prstGeom prst="arc">
              <a:avLst/>
            </a:prstGeom>
            <a:ln w="28575">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uFillTx/>
              </a:endParaRPr>
            </a:p>
          </p:txBody>
        </p:sp>
        <p:sp>
          <p:nvSpPr>
            <p:cNvPr id="12" name="Arc 11"/>
            <p:cNvSpPr>
              <a:spLocks noChangeAspect="1"/>
            </p:cNvSpPr>
            <p:nvPr/>
          </p:nvSpPr>
          <p:spPr>
            <a:xfrm rot="5400000" flipH="1" flipV="1">
              <a:off x="2844366" y="2108041"/>
              <a:ext cx="3092712" cy="3291840"/>
            </a:xfrm>
            <a:prstGeom prst="arc">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uFillTx/>
              </a:endParaRPr>
            </a:p>
          </p:txBody>
        </p:sp>
        <p:sp>
          <p:nvSpPr>
            <p:cNvPr id="13" name="TextBox 12"/>
            <p:cNvSpPr txBox="1">
              <a:spLocks/>
            </p:cNvSpPr>
            <p:nvPr/>
          </p:nvSpPr>
          <p:spPr>
            <a:xfrm rot="18908154">
              <a:off x="2654896" y="2672999"/>
              <a:ext cx="1669585" cy="584775"/>
            </a:xfrm>
            <a:prstGeom prst="rect">
              <a:avLst/>
            </a:prstGeom>
            <a:noFill/>
          </p:spPr>
          <p:txBody>
            <a:bodyPr wrap="square" rtlCol="0">
              <a:spAutoFit/>
            </a:bodyPr>
            <a:lstStyle/>
            <a:p>
              <a:pPr algn="ctr"/>
              <a:r>
                <a:rPr lang="en-US" sz="1600" b="1" cap="small" dirty="0">
                  <a:solidFill>
                    <a:schemeClr val="bg1">
                      <a:lumMod val="65000"/>
                    </a:schemeClr>
                  </a:solidFill>
                  <a:uFillTx/>
                </a:rPr>
                <a:t>formative experiences</a:t>
              </a:r>
            </a:p>
          </p:txBody>
        </p:sp>
        <p:sp>
          <p:nvSpPr>
            <p:cNvPr id="14" name="TextBox 13"/>
            <p:cNvSpPr txBox="1">
              <a:spLocks/>
            </p:cNvSpPr>
            <p:nvPr/>
          </p:nvSpPr>
          <p:spPr>
            <a:xfrm rot="2691846" flipH="1">
              <a:off x="4654728" y="2717073"/>
              <a:ext cx="1669585" cy="584775"/>
            </a:xfrm>
            <a:prstGeom prst="rect">
              <a:avLst/>
            </a:prstGeom>
            <a:noFill/>
          </p:spPr>
          <p:txBody>
            <a:bodyPr wrap="square" rtlCol="0">
              <a:spAutoFit/>
            </a:bodyPr>
            <a:lstStyle/>
            <a:p>
              <a:pPr algn="ctr"/>
              <a:r>
                <a:rPr lang="en-US" sz="1600" b="1" cap="small" dirty="0">
                  <a:solidFill>
                    <a:schemeClr val="accent1">
                      <a:lumMod val="75000"/>
                    </a:schemeClr>
                  </a:solidFill>
                  <a:uFillTx/>
                </a:rPr>
                <a:t>social</a:t>
              </a:r>
              <a:br>
                <a:rPr lang="en-US" sz="1600" b="1" cap="small" dirty="0">
                  <a:solidFill>
                    <a:schemeClr val="accent1">
                      <a:lumMod val="75000"/>
                    </a:schemeClr>
                  </a:solidFill>
                  <a:uFillTx/>
                </a:rPr>
              </a:br>
              <a:r>
                <a:rPr lang="en-US" sz="1600" b="1" cap="small" dirty="0">
                  <a:solidFill>
                    <a:schemeClr val="accent1">
                      <a:lumMod val="75000"/>
                    </a:schemeClr>
                  </a:solidFill>
                  <a:uFillTx/>
                </a:rPr>
                <a:t>identity</a:t>
              </a:r>
            </a:p>
          </p:txBody>
        </p:sp>
        <p:sp>
          <p:nvSpPr>
            <p:cNvPr id="15" name="TextBox 14"/>
            <p:cNvSpPr txBox="1">
              <a:spLocks/>
            </p:cNvSpPr>
            <p:nvPr/>
          </p:nvSpPr>
          <p:spPr>
            <a:xfrm rot="2691846" flipH="1">
              <a:off x="2642302" y="4599877"/>
              <a:ext cx="1669585" cy="584775"/>
            </a:xfrm>
            <a:prstGeom prst="rect">
              <a:avLst/>
            </a:prstGeom>
            <a:noFill/>
          </p:spPr>
          <p:txBody>
            <a:bodyPr wrap="square" rtlCol="0">
              <a:spAutoFit/>
            </a:bodyPr>
            <a:lstStyle/>
            <a:p>
              <a:pPr algn="ctr"/>
              <a:r>
                <a:rPr lang="en-US" sz="1600" b="1" cap="small" dirty="0">
                  <a:solidFill>
                    <a:srgbClr val="7030A0"/>
                  </a:solidFill>
                  <a:uFillTx/>
                </a:rPr>
                <a:t>External</a:t>
              </a:r>
              <a:br>
                <a:rPr lang="en-US" sz="1600" b="1" cap="small" dirty="0">
                  <a:solidFill>
                    <a:srgbClr val="7030A0"/>
                  </a:solidFill>
                  <a:uFillTx/>
                </a:rPr>
              </a:br>
              <a:r>
                <a:rPr lang="en-US" sz="1600" b="1" cap="small" dirty="0">
                  <a:solidFill>
                    <a:srgbClr val="7030A0"/>
                  </a:solidFill>
                  <a:uFillTx/>
                </a:rPr>
                <a:t>events</a:t>
              </a:r>
            </a:p>
          </p:txBody>
        </p:sp>
        <p:sp>
          <p:nvSpPr>
            <p:cNvPr id="16" name="TextBox 15"/>
            <p:cNvSpPr txBox="1">
              <a:spLocks/>
            </p:cNvSpPr>
            <p:nvPr/>
          </p:nvSpPr>
          <p:spPr>
            <a:xfrm rot="18908154">
              <a:off x="4664820" y="4706597"/>
              <a:ext cx="1669585" cy="338554"/>
            </a:xfrm>
            <a:prstGeom prst="rect">
              <a:avLst/>
            </a:prstGeom>
            <a:noFill/>
          </p:spPr>
          <p:txBody>
            <a:bodyPr wrap="square" rtlCol="0">
              <a:spAutoFit/>
            </a:bodyPr>
            <a:lstStyle/>
            <a:p>
              <a:pPr algn="ctr"/>
              <a:r>
                <a:rPr lang="en-US" sz="1600" b="1" cap="small" dirty="0">
                  <a:solidFill>
                    <a:srgbClr val="92D050"/>
                  </a:solidFill>
                  <a:uFillTx/>
                </a:rPr>
                <a:t>systems</a:t>
              </a:r>
            </a:p>
          </p:txBody>
        </p:sp>
        <p:sp>
          <p:nvSpPr>
            <p:cNvPr id="17" name="Rectangle 16"/>
            <p:cNvSpPr>
              <a:spLocks/>
            </p:cNvSpPr>
            <p:nvPr/>
          </p:nvSpPr>
          <p:spPr>
            <a:xfrm>
              <a:off x="1606434" y="1634745"/>
              <a:ext cx="1937243" cy="2031325"/>
            </a:xfrm>
            <a:prstGeom prst="rect">
              <a:avLst/>
            </a:prstGeom>
          </p:spPr>
          <p:txBody>
            <a:bodyPr wrap="square">
              <a:spAutoFit/>
            </a:bodyPr>
            <a:lstStyle/>
            <a:p>
              <a:r>
                <a:rPr lang="en-US" sz="1400" b="1" dirty="0">
                  <a:solidFill>
                    <a:schemeClr val="bg1">
                      <a:lumMod val="65000"/>
                    </a:schemeClr>
                  </a:solidFill>
                  <a:uFillTx/>
                </a:rPr>
                <a:t>Early relationships</a:t>
              </a:r>
            </a:p>
            <a:p>
              <a:r>
                <a:rPr lang="en-US" sz="1400" b="1" dirty="0">
                  <a:solidFill>
                    <a:schemeClr val="bg1">
                      <a:lumMod val="65000"/>
                    </a:schemeClr>
                  </a:solidFill>
                  <a:uFillTx/>
                </a:rPr>
                <a:t>Norms of behavior</a:t>
              </a:r>
            </a:p>
            <a:p>
              <a:r>
                <a:rPr lang="en-US" sz="1400" b="1" dirty="0">
                  <a:solidFill>
                    <a:schemeClr val="bg1">
                      <a:lumMod val="65000"/>
                    </a:schemeClr>
                  </a:solidFill>
                  <a:uFillTx/>
                </a:rPr>
                <a:t>Family values</a:t>
              </a:r>
            </a:p>
            <a:p>
              <a:r>
                <a:rPr lang="en-US" sz="1400" b="1" dirty="0">
                  <a:solidFill>
                    <a:schemeClr val="bg1">
                      <a:lumMod val="65000"/>
                    </a:schemeClr>
                  </a:solidFill>
                  <a:uFillTx/>
                </a:rPr>
                <a:t>Eye contact</a:t>
              </a:r>
            </a:p>
            <a:p>
              <a:r>
                <a:rPr lang="en-US" sz="1400" b="1" dirty="0">
                  <a:solidFill>
                    <a:schemeClr val="bg1">
                      <a:lumMod val="65000"/>
                    </a:schemeClr>
                  </a:solidFill>
                  <a:uFillTx/>
                </a:rPr>
                <a:t>Geography</a:t>
              </a:r>
            </a:p>
            <a:p>
              <a:r>
                <a:rPr lang="en-US" sz="1400" b="1" dirty="0">
                  <a:solidFill>
                    <a:schemeClr val="bg1">
                      <a:lumMod val="65000"/>
                    </a:schemeClr>
                  </a:solidFill>
                  <a:uFillTx/>
                </a:rPr>
                <a:t>Language</a:t>
              </a:r>
            </a:p>
            <a:p>
              <a:r>
                <a:rPr lang="en-US" sz="1400" b="1" dirty="0">
                  <a:solidFill>
                    <a:schemeClr val="bg1">
                      <a:lumMod val="65000"/>
                    </a:schemeClr>
                  </a:solidFill>
                  <a:uFillTx/>
                </a:rPr>
                <a:t>Beliefs</a:t>
              </a:r>
            </a:p>
            <a:p>
              <a:r>
                <a:rPr lang="en-US" sz="1400" b="1" dirty="0">
                  <a:solidFill>
                    <a:schemeClr val="bg1">
                      <a:lumMod val="65000"/>
                    </a:schemeClr>
                  </a:solidFill>
                  <a:uFillTx/>
                </a:rPr>
                <a:t>Health</a:t>
              </a:r>
            </a:p>
            <a:p>
              <a:r>
                <a:rPr lang="en-US" sz="1400" b="1" dirty="0">
                  <a:solidFill>
                    <a:schemeClr val="bg1">
                      <a:lumMod val="65000"/>
                    </a:schemeClr>
                  </a:solidFill>
                  <a:uFillTx/>
                </a:rPr>
                <a:t>Rules</a:t>
              </a:r>
            </a:p>
          </p:txBody>
        </p:sp>
        <p:sp>
          <p:nvSpPr>
            <p:cNvPr id="18" name="Rectangle 17"/>
            <p:cNvSpPr>
              <a:spLocks/>
            </p:cNvSpPr>
            <p:nvPr/>
          </p:nvSpPr>
          <p:spPr>
            <a:xfrm>
              <a:off x="5668318" y="1634745"/>
              <a:ext cx="1979922" cy="2031325"/>
            </a:xfrm>
            <a:prstGeom prst="rect">
              <a:avLst/>
            </a:prstGeom>
          </p:spPr>
          <p:txBody>
            <a:bodyPr wrap="square">
              <a:spAutoFit/>
            </a:bodyPr>
            <a:lstStyle/>
            <a:p>
              <a:pPr algn="r"/>
              <a:r>
                <a:rPr lang="en-US" sz="1400" b="1" dirty="0">
                  <a:solidFill>
                    <a:schemeClr val="accent1">
                      <a:lumMod val="75000"/>
                    </a:schemeClr>
                  </a:solidFill>
                  <a:uFillTx/>
                  <a:latin typeface="Calibri" charset="0"/>
                  <a:ea typeface="Calibri" charset="0"/>
                  <a:cs typeface="Calibri" charset="0"/>
                </a:rPr>
                <a:t>Friends and Colleagues</a:t>
              </a:r>
            </a:p>
            <a:p>
              <a:pPr algn="r"/>
              <a:r>
                <a:rPr lang="en-US" sz="1400" b="1" dirty="0">
                  <a:solidFill>
                    <a:schemeClr val="accent1">
                      <a:lumMod val="75000"/>
                    </a:schemeClr>
                  </a:solidFill>
                  <a:uFillTx/>
                  <a:latin typeface="Calibri" charset="0"/>
                  <a:ea typeface="Calibri" charset="0"/>
                  <a:cs typeface="Calibri" charset="0"/>
                </a:rPr>
                <a:t>Socioeconomic status</a:t>
              </a:r>
            </a:p>
            <a:p>
              <a:pPr algn="r"/>
              <a:r>
                <a:rPr lang="en-US" sz="1400" b="1" dirty="0">
                  <a:solidFill>
                    <a:schemeClr val="accent1">
                      <a:lumMod val="75000"/>
                    </a:schemeClr>
                  </a:solidFill>
                  <a:uFillTx/>
                  <a:latin typeface="Calibri" charset="0"/>
                  <a:ea typeface="Calibri" charset="0"/>
                  <a:cs typeface="Calibri" charset="0"/>
                </a:rPr>
                <a:t>Political preferences</a:t>
              </a:r>
            </a:p>
            <a:p>
              <a:pPr algn="r"/>
              <a:r>
                <a:rPr lang="en-US" sz="1400" b="1" dirty="0">
                  <a:solidFill>
                    <a:schemeClr val="accent1">
                      <a:lumMod val="75000"/>
                    </a:schemeClr>
                  </a:solidFill>
                  <a:uFillTx/>
                  <a:latin typeface="Calibri" charset="0"/>
                  <a:ea typeface="Calibri" charset="0"/>
                  <a:cs typeface="Calibri" charset="0"/>
                </a:rPr>
                <a:t>Sexual orientation</a:t>
              </a:r>
            </a:p>
            <a:p>
              <a:pPr algn="r"/>
              <a:r>
                <a:rPr lang="en-US" sz="1400" b="1" dirty="0">
                  <a:solidFill>
                    <a:schemeClr val="accent1">
                      <a:lumMod val="75000"/>
                    </a:schemeClr>
                  </a:solidFill>
                  <a:uFillTx/>
                  <a:latin typeface="Calibri" charset="0"/>
                  <a:ea typeface="Calibri" charset="0"/>
                  <a:cs typeface="Calibri" charset="0"/>
                </a:rPr>
                <a:t>Gender identity</a:t>
              </a:r>
            </a:p>
            <a:p>
              <a:pPr algn="r"/>
              <a:r>
                <a:rPr lang="en-US" sz="1400" b="1" dirty="0">
                  <a:solidFill>
                    <a:schemeClr val="accent1">
                      <a:lumMod val="75000"/>
                    </a:schemeClr>
                  </a:solidFill>
                  <a:uFillTx/>
                  <a:latin typeface="Calibri" charset="0"/>
                  <a:ea typeface="Calibri" charset="0"/>
                  <a:cs typeface="Calibri" charset="0"/>
                </a:rPr>
                <a:t>Generation </a:t>
              </a:r>
            </a:p>
            <a:p>
              <a:pPr algn="r"/>
              <a:r>
                <a:rPr lang="en-US" sz="1400" b="1" dirty="0">
                  <a:solidFill>
                    <a:schemeClr val="accent1">
                      <a:lumMod val="75000"/>
                    </a:schemeClr>
                  </a:solidFill>
                  <a:uFillTx/>
                  <a:latin typeface="Calibri" charset="0"/>
                  <a:ea typeface="Calibri" charset="0"/>
                  <a:cs typeface="Calibri" charset="0"/>
                </a:rPr>
                <a:t>Ability</a:t>
              </a:r>
            </a:p>
            <a:p>
              <a:pPr algn="r"/>
              <a:r>
                <a:rPr lang="en-US" sz="1400" b="1" dirty="0">
                  <a:solidFill>
                    <a:schemeClr val="accent1">
                      <a:lumMod val="75000"/>
                    </a:schemeClr>
                  </a:solidFill>
                  <a:uFillTx/>
                  <a:latin typeface="Calibri" charset="0"/>
                  <a:ea typeface="Calibri" charset="0"/>
                  <a:cs typeface="Calibri" charset="0"/>
                </a:rPr>
                <a:t>Faith</a:t>
              </a:r>
            </a:p>
            <a:p>
              <a:pPr algn="r"/>
              <a:r>
                <a:rPr lang="en-US" sz="1400" b="1" dirty="0">
                  <a:solidFill>
                    <a:schemeClr val="accent1">
                      <a:lumMod val="75000"/>
                    </a:schemeClr>
                  </a:solidFill>
                  <a:uFillTx/>
                  <a:latin typeface="Calibri" charset="0"/>
                  <a:ea typeface="Calibri" charset="0"/>
                  <a:cs typeface="Calibri" charset="0"/>
                </a:rPr>
                <a:t>Race</a:t>
              </a:r>
            </a:p>
          </p:txBody>
        </p:sp>
        <p:sp>
          <p:nvSpPr>
            <p:cNvPr id="19" name="Rectangle 18"/>
            <p:cNvSpPr>
              <a:spLocks/>
            </p:cNvSpPr>
            <p:nvPr/>
          </p:nvSpPr>
          <p:spPr>
            <a:xfrm>
              <a:off x="1606434" y="4615537"/>
              <a:ext cx="2124915" cy="1600438"/>
            </a:xfrm>
            <a:prstGeom prst="rect">
              <a:avLst/>
            </a:prstGeom>
          </p:spPr>
          <p:txBody>
            <a:bodyPr wrap="square">
              <a:spAutoFit/>
            </a:bodyPr>
            <a:lstStyle/>
            <a:p>
              <a:r>
                <a:rPr lang="en-US" sz="1400" b="1" dirty="0">
                  <a:solidFill>
                    <a:srgbClr val="7030A0"/>
                  </a:solidFill>
                  <a:uFillTx/>
                  <a:latin typeface="Calibri" charset="0"/>
                  <a:ea typeface="Calibri" charset="0"/>
                  <a:cs typeface="Calibri" charset="0"/>
                </a:rPr>
                <a:t>Education</a:t>
              </a:r>
            </a:p>
            <a:p>
              <a:r>
                <a:rPr lang="en-US" sz="1400" b="1" dirty="0">
                  <a:solidFill>
                    <a:srgbClr val="7030A0"/>
                  </a:solidFill>
                  <a:uFillTx/>
                  <a:latin typeface="Calibri" charset="0"/>
                  <a:ea typeface="Calibri" charset="0"/>
                  <a:cs typeface="Calibri" charset="0"/>
                </a:rPr>
                <a:t>Profession</a:t>
              </a:r>
            </a:p>
            <a:p>
              <a:r>
                <a:rPr lang="en-US" sz="1400" b="1" dirty="0">
                  <a:solidFill>
                    <a:srgbClr val="7030A0"/>
                  </a:solidFill>
                  <a:uFillTx/>
                  <a:latin typeface="Calibri" charset="0"/>
                  <a:ea typeface="Calibri" charset="0"/>
                  <a:cs typeface="Calibri" charset="0"/>
                </a:rPr>
                <a:t>Adversity</a:t>
              </a:r>
            </a:p>
            <a:p>
              <a:r>
                <a:rPr lang="en-US" sz="1400" b="1" dirty="0">
                  <a:solidFill>
                    <a:srgbClr val="7030A0"/>
                  </a:solidFill>
                  <a:uFillTx/>
                  <a:latin typeface="Calibri" charset="0"/>
                  <a:ea typeface="Calibri" charset="0"/>
                  <a:cs typeface="Calibri" charset="0"/>
                </a:rPr>
                <a:t>Cultural events</a:t>
              </a:r>
            </a:p>
            <a:p>
              <a:r>
                <a:rPr lang="en-US" sz="1400" b="1" dirty="0">
                  <a:solidFill>
                    <a:srgbClr val="7030A0"/>
                  </a:solidFill>
                  <a:uFillTx/>
                  <a:latin typeface="Calibri" charset="0"/>
                  <a:ea typeface="Calibri" charset="0"/>
                  <a:cs typeface="Calibri" charset="0"/>
                </a:rPr>
                <a:t>Personal events</a:t>
              </a:r>
            </a:p>
            <a:p>
              <a:r>
                <a:rPr lang="en-US" sz="1400" b="1" dirty="0">
                  <a:solidFill>
                    <a:srgbClr val="7030A0"/>
                  </a:solidFill>
                  <a:uFillTx/>
                  <a:latin typeface="Calibri" charset="0"/>
                  <a:ea typeface="Calibri" charset="0"/>
                  <a:cs typeface="Calibri" charset="0"/>
                </a:rPr>
                <a:t>Historical events</a:t>
              </a:r>
            </a:p>
            <a:p>
              <a:r>
                <a:rPr lang="en-US" sz="1400" b="1" dirty="0">
                  <a:solidFill>
                    <a:srgbClr val="7030A0"/>
                  </a:solidFill>
                  <a:uFillTx/>
                  <a:latin typeface="Calibri" charset="0"/>
                  <a:ea typeface="Calibri" charset="0"/>
                  <a:cs typeface="Calibri" charset="0"/>
                </a:rPr>
                <a:t>Exposure to difference</a:t>
              </a:r>
            </a:p>
          </p:txBody>
        </p:sp>
        <p:sp>
          <p:nvSpPr>
            <p:cNvPr id="20" name="Rectangle 19"/>
            <p:cNvSpPr>
              <a:spLocks/>
            </p:cNvSpPr>
            <p:nvPr/>
          </p:nvSpPr>
          <p:spPr>
            <a:xfrm>
              <a:off x="5050300" y="4400093"/>
              <a:ext cx="2597940" cy="1815882"/>
            </a:xfrm>
            <a:prstGeom prst="rect">
              <a:avLst/>
            </a:prstGeom>
          </p:spPr>
          <p:txBody>
            <a:bodyPr wrap="square">
              <a:spAutoFit/>
            </a:bodyPr>
            <a:lstStyle/>
            <a:p>
              <a:pPr algn="r"/>
              <a:r>
                <a:rPr lang="en-US" sz="1400" b="1" dirty="0">
                  <a:solidFill>
                    <a:srgbClr val="92D050"/>
                  </a:solidFill>
                  <a:uFillTx/>
                </a:rPr>
                <a:t>Media</a:t>
              </a:r>
            </a:p>
            <a:p>
              <a:pPr algn="r"/>
              <a:r>
                <a:rPr lang="en-US" sz="1400" b="1" dirty="0">
                  <a:solidFill>
                    <a:srgbClr val="92D050"/>
                  </a:solidFill>
                  <a:uFillTx/>
                </a:rPr>
                <a:t>Schools</a:t>
              </a:r>
            </a:p>
            <a:p>
              <a:pPr algn="r"/>
              <a:r>
                <a:rPr lang="en-US" sz="1400" b="1" dirty="0">
                  <a:solidFill>
                    <a:srgbClr val="92D050"/>
                  </a:solidFill>
                  <a:uFillTx/>
                </a:rPr>
                <a:t>Community</a:t>
              </a:r>
            </a:p>
            <a:p>
              <a:pPr algn="r"/>
              <a:r>
                <a:rPr lang="en-US" sz="1400" b="1" dirty="0">
                  <a:solidFill>
                    <a:srgbClr val="92D050"/>
                  </a:solidFill>
                  <a:uFillTx/>
                </a:rPr>
                <a:t>Government </a:t>
              </a:r>
            </a:p>
            <a:p>
              <a:pPr algn="r"/>
              <a:r>
                <a:rPr lang="en-US" sz="1400" b="1" dirty="0">
                  <a:solidFill>
                    <a:srgbClr val="92D050"/>
                  </a:solidFill>
                  <a:uFillTx/>
                </a:rPr>
                <a:t>Civic affiliations</a:t>
              </a:r>
            </a:p>
            <a:p>
              <a:pPr algn="r"/>
              <a:r>
                <a:rPr lang="en-US" sz="1400" b="1" dirty="0">
                  <a:solidFill>
                    <a:srgbClr val="92D050"/>
                  </a:solidFill>
                  <a:uFillTx/>
                </a:rPr>
                <a:t>Social networks</a:t>
              </a:r>
            </a:p>
            <a:p>
              <a:pPr algn="r"/>
              <a:r>
                <a:rPr lang="en-US" sz="1400" b="1" dirty="0">
                  <a:solidFill>
                    <a:srgbClr val="92D050"/>
                  </a:solidFill>
                  <a:uFillTx/>
                </a:rPr>
                <a:t>Religious institutions</a:t>
              </a:r>
            </a:p>
            <a:p>
              <a:pPr algn="r"/>
              <a:r>
                <a:rPr lang="en-US" sz="1400" b="1" dirty="0">
                  <a:solidFill>
                    <a:srgbClr val="92D050"/>
                  </a:solidFill>
                  <a:uFillTx/>
                </a:rPr>
                <a:t>Professional organizations </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Title 3"/>
          <p:cNvSpPr>
            <a:spLocks noGrp="1"/>
          </p:cNvSpPr>
          <p:nvPr>
            <p:ph type="title"/>
          </p:nvPr>
        </p:nvSpPr>
        <p:spPr>
          <a:xfrm>
            <a:off x="304800" y="304800"/>
            <a:ext cx="8534400" cy="1143000"/>
          </a:xfrm>
        </p:spPr>
        <p:txBody>
          <a:bodyPr>
            <a:normAutofit fontScale="90000"/>
          </a:bodyPr>
          <a:lstStyle/>
          <a:p>
            <a:r>
              <a:rPr lang="en-US" sz="4400" dirty="0"/>
              <a:t>Take a P.A.U.S.E.</a:t>
            </a:r>
            <a:br>
              <a:rPr lang="en-US" dirty="0"/>
            </a:br>
            <a:r>
              <a:rPr lang="en-US" dirty="0"/>
              <a:t>A quick way to check your reaction.</a:t>
            </a:r>
          </a:p>
        </p:txBody>
      </p:sp>
      <p:graphicFrame>
        <p:nvGraphicFramePr>
          <p:cNvPr id="9" name="Content Placeholder 8"/>
          <p:cNvGraphicFramePr>
            <a:graphicFrameLocks noGrp="1"/>
          </p:cNvGraphicFramePr>
          <p:nvPr>
            <p:ph idx="1"/>
            <p:extLst/>
          </p:nvPr>
        </p:nvGraphicFramePr>
        <p:xfrm>
          <a:off x="304800" y="1600200"/>
          <a:ext cx="85344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Shape 1128">
            <a:extLst>
              <a:ext uri="{FF2B5EF4-FFF2-40B4-BE49-F238E27FC236}">
                <a16:creationId xmlns:a16="http://schemas.microsoft.com/office/drawing/2014/main" id="{112AFC95-602C-49F6-92F8-582EBC9607E6}"/>
              </a:ext>
            </a:extLst>
          </p:cNvPr>
          <p:cNvPicPr preferRelativeResize="0"/>
          <p:nvPr/>
        </p:nvPicPr>
        <p:blipFill rotWithShape="1">
          <a:blip r:embed="rId8"/>
          <a:srcRect/>
          <a:stretch/>
        </p:blipFill>
        <p:spPr>
          <a:xfrm>
            <a:off x="7315210" y="6324651"/>
            <a:ext cx="1601407" cy="352991"/>
          </a:xfrm>
          <a:prstGeom prst="rect">
            <a:avLst/>
          </a:prstGeom>
          <a:noFill/>
          <a:ln>
            <a:noFill/>
          </a:ln>
        </p:spPr>
      </p:pic>
    </p:spTree>
    <p:extLst>
      <p:ext uri="{BB962C8B-B14F-4D97-AF65-F5344CB8AC3E}">
        <p14:creationId xmlns:p14="http://schemas.microsoft.com/office/powerpoint/2010/main" val="1796279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graphicEl>
                                              <a:dgm id="{D86E6AD5-BE2D-4A60-8761-5418D91E2E80}"/>
                                            </p:graphicEl>
                                          </p:spTgt>
                                        </p:tgtEl>
                                        <p:attrNameLst>
                                          <p:attrName>style.visibility</p:attrName>
                                        </p:attrNameLst>
                                      </p:cBhvr>
                                      <p:to>
                                        <p:strVal val="visible"/>
                                      </p:to>
                                    </p:set>
                                    <p:animEffect transition="in" filter="fade">
                                      <p:cBhvr>
                                        <p:cTn id="7" dur="500"/>
                                        <p:tgtEl>
                                          <p:spTgt spid="9">
                                            <p:graphicEl>
                                              <a:dgm id="{D86E6AD5-BE2D-4A60-8761-5418D91E2E80}"/>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graphicEl>
                                              <a:dgm id="{9F6BEDA0-171D-4903-AC14-40EC432F7435}"/>
                                            </p:graphicEl>
                                          </p:spTgt>
                                        </p:tgtEl>
                                        <p:attrNameLst>
                                          <p:attrName>style.visibility</p:attrName>
                                        </p:attrNameLst>
                                      </p:cBhvr>
                                      <p:to>
                                        <p:strVal val="visible"/>
                                      </p:to>
                                    </p:set>
                                    <p:animEffect transition="in" filter="fade">
                                      <p:cBhvr>
                                        <p:cTn id="10" dur="500"/>
                                        <p:tgtEl>
                                          <p:spTgt spid="9">
                                            <p:graphicEl>
                                              <a:dgm id="{9F6BEDA0-171D-4903-AC14-40EC432F7435}"/>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graphicEl>
                                              <a:dgm id="{CA93294E-84B5-4460-BD32-C0B7FFB0C4DD}"/>
                                            </p:graphicEl>
                                          </p:spTgt>
                                        </p:tgtEl>
                                        <p:attrNameLst>
                                          <p:attrName>style.visibility</p:attrName>
                                        </p:attrNameLst>
                                      </p:cBhvr>
                                      <p:to>
                                        <p:strVal val="visible"/>
                                      </p:to>
                                    </p:set>
                                    <p:animEffect transition="in" filter="fade">
                                      <p:cBhvr>
                                        <p:cTn id="15" dur="500"/>
                                        <p:tgtEl>
                                          <p:spTgt spid="9">
                                            <p:graphicEl>
                                              <a:dgm id="{CA93294E-84B5-4460-BD32-C0B7FFB0C4DD}"/>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graphicEl>
                                              <a:dgm id="{1E6D7E4C-E588-4CB6-8C5D-2539C7E32E18}"/>
                                            </p:graphicEl>
                                          </p:spTgt>
                                        </p:tgtEl>
                                        <p:attrNameLst>
                                          <p:attrName>style.visibility</p:attrName>
                                        </p:attrNameLst>
                                      </p:cBhvr>
                                      <p:to>
                                        <p:strVal val="visible"/>
                                      </p:to>
                                    </p:set>
                                    <p:animEffect transition="in" filter="fade">
                                      <p:cBhvr>
                                        <p:cTn id="18" dur="500"/>
                                        <p:tgtEl>
                                          <p:spTgt spid="9">
                                            <p:graphicEl>
                                              <a:dgm id="{1E6D7E4C-E588-4CB6-8C5D-2539C7E32E18}"/>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graphicEl>
                                              <a:dgm id="{C7766F10-D90C-4AD0-AD8A-965415127C62}"/>
                                            </p:graphicEl>
                                          </p:spTgt>
                                        </p:tgtEl>
                                        <p:attrNameLst>
                                          <p:attrName>style.visibility</p:attrName>
                                        </p:attrNameLst>
                                      </p:cBhvr>
                                      <p:to>
                                        <p:strVal val="visible"/>
                                      </p:to>
                                    </p:set>
                                    <p:animEffect transition="in" filter="fade">
                                      <p:cBhvr>
                                        <p:cTn id="23" dur="500"/>
                                        <p:tgtEl>
                                          <p:spTgt spid="9">
                                            <p:graphicEl>
                                              <a:dgm id="{C7766F10-D90C-4AD0-AD8A-965415127C62}"/>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graphicEl>
                                              <a:dgm id="{9E328536-B242-42D1-B9BC-F9A235A72249}"/>
                                            </p:graphicEl>
                                          </p:spTgt>
                                        </p:tgtEl>
                                        <p:attrNameLst>
                                          <p:attrName>style.visibility</p:attrName>
                                        </p:attrNameLst>
                                      </p:cBhvr>
                                      <p:to>
                                        <p:strVal val="visible"/>
                                      </p:to>
                                    </p:set>
                                    <p:animEffect transition="in" filter="fade">
                                      <p:cBhvr>
                                        <p:cTn id="26" dur="500"/>
                                        <p:tgtEl>
                                          <p:spTgt spid="9">
                                            <p:graphicEl>
                                              <a:dgm id="{9E328536-B242-42D1-B9BC-F9A235A72249}"/>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graphicEl>
                                              <a:dgm id="{A3879EB0-7356-428E-98E5-23232A883EC1}"/>
                                            </p:graphicEl>
                                          </p:spTgt>
                                        </p:tgtEl>
                                        <p:attrNameLst>
                                          <p:attrName>style.visibility</p:attrName>
                                        </p:attrNameLst>
                                      </p:cBhvr>
                                      <p:to>
                                        <p:strVal val="visible"/>
                                      </p:to>
                                    </p:set>
                                    <p:animEffect transition="in" filter="fade">
                                      <p:cBhvr>
                                        <p:cTn id="31" dur="500"/>
                                        <p:tgtEl>
                                          <p:spTgt spid="9">
                                            <p:graphicEl>
                                              <a:dgm id="{A3879EB0-7356-428E-98E5-23232A883EC1}"/>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graphicEl>
                                              <a:dgm id="{68F6EAE8-1D70-4DB5-B13F-0A8F91DABD8F}"/>
                                            </p:graphicEl>
                                          </p:spTgt>
                                        </p:tgtEl>
                                        <p:attrNameLst>
                                          <p:attrName>style.visibility</p:attrName>
                                        </p:attrNameLst>
                                      </p:cBhvr>
                                      <p:to>
                                        <p:strVal val="visible"/>
                                      </p:to>
                                    </p:set>
                                    <p:animEffect transition="in" filter="fade">
                                      <p:cBhvr>
                                        <p:cTn id="34" dur="500"/>
                                        <p:tgtEl>
                                          <p:spTgt spid="9">
                                            <p:graphicEl>
                                              <a:dgm id="{68F6EAE8-1D70-4DB5-B13F-0A8F91DABD8F}"/>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graphicEl>
                                              <a:dgm id="{EB61B384-8A5F-442F-B72A-9A71E01C0EC8}"/>
                                            </p:graphicEl>
                                          </p:spTgt>
                                        </p:tgtEl>
                                        <p:attrNameLst>
                                          <p:attrName>style.visibility</p:attrName>
                                        </p:attrNameLst>
                                      </p:cBhvr>
                                      <p:to>
                                        <p:strVal val="visible"/>
                                      </p:to>
                                    </p:set>
                                    <p:animEffect transition="in" filter="fade">
                                      <p:cBhvr>
                                        <p:cTn id="39" dur="500"/>
                                        <p:tgtEl>
                                          <p:spTgt spid="9">
                                            <p:graphicEl>
                                              <a:dgm id="{EB61B384-8A5F-442F-B72A-9A71E01C0EC8}"/>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
                                            <p:graphicEl>
                                              <a:dgm id="{B8F0FD24-923A-494D-AE42-6C713869668E}"/>
                                            </p:graphicEl>
                                          </p:spTgt>
                                        </p:tgtEl>
                                        <p:attrNameLst>
                                          <p:attrName>style.visibility</p:attrName>
                                        </p:attrNameLst>
                                      </p:cBhvr>
                                      <p:to>
                                        <p:strVal val="visible"/>
                                      </p:to>
                                    </p:set>
                                    <p:animEffect transition="in" filter="fade">
                                      <p:cBhvr>
                                        <p:cTn id="42" dur="500"/>
                                        <p:tgtEl>
                                          <p:spTgt spid="9">
                                            <p:graphicEl>
                                              <a:dgm id="{B8F0FD24-923A-494D-AE42-6C713869668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1097</Words>
  <Application>Microsoft Office PowerPoint</Application>
  <PresentationFormat>On-screen Show (4:3)</PresentationFormat>
  <Paragraphs>166</Paragraphs>
  <Slides>11</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Lucida Sans</vt:lpstr>
      <vt:lpstr>Wingdings</vt:lpstr>
      <vt:lpstr>Office Theme</vt:lpstr>
      <vt:lpstr>PowerPoint Presentation</vt:lpstr>
      <vt:lpstr>What is Implicit or Unconscious Bias?</vt:lpstr>
      <vt:lpstr>PowerPoint Presentation</vt:lpstr>
      <vt:lpstr>PowerPoint Presentation</vt:lpstr>
      <vt:lpstr>PowerPoint Presentation</vt:lpstr>
      <vt:lpstr>Implicit Association Test (Harvard)</vt:lpstr>
      <vt:lpstr>Focusing on Unconscious Bias</vt:lpstr>
      <vt:lpstr>Discussion: What shapes your lens?</vt:lpstr>
      <vt:lpstr>Take a P.A.U.S.E. A quick way to check your reaction.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kdabreu</dc:creator>
  <cp:lastModifiedBy>kdabreu</cp:lastModifiedBy>
  <cp:revision>1</cp:revision>
  <dcterms:created xsi:type="dcterms:W3CDTF">2019-02-09T17:11:52Z</dcterms:created>
  <dcterms:modified xsi:type="dcterms:W3CDTF">2019-02-09T17:15:22Z</dcterms:modified>
</cp:coreProperties>
</file>